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Override1.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770" r:id="rId2"/>
  </p:sldMasterIdLst>
  <p:notesMasterIdLst>
    <p:notesMasterId r:id="rId29"/>
  </p:notesMasterIdLst>
  <p:handoutMasterIdLst>
    <p:handoutMasterId r:id="rId30"/>
  </p:handoutMasterIdLst>
  <p:sldIdLst>
    <p:sldId id="259" r:id="rId3"/>
    <p:sldId id="315" r:id="rId4"/>
    <p:sldId id="316" r:id="rId5"/>
    <p:sldId id="317" r:id="rId6"/>
    <p:sldId id="354" r:id="rId7"/>
    <p:sldId id="318" r:id="rId8"/>
    <p:sldId id="342" r:id="rId9"/>
    <p:sldId id="349" r:id="rId10"/>
    <p:sldId id="343" r:id="rId11"/>
    <p:sldId id="344" r:id="rId12"/>
    <p:sldId id="346" r:id="rId13"/>
    <p:sldId id="345" r:id="rId14"/>
    <p:sldId id="347" r:id="rId15"/>
    <p:sldId id="348" r:id="rId16"/>
    <p:sldId id="364" r:id="rId17"/>
    <p:sldId id="365" r:id="rId18"/>
    <p:sldId id="366" r:id="rId19"/>
    <p:sldId id="368" r:id="rId20"/>
    <p:sldId id="367" r:id="rId21"/>
    <p:sldId id="369" r:id="rId22"/>
    <p:sldId id="370" r:id="rId23"/>
    <p:sldId id="359" r:id="rId24"/>
    <p:sldId id="360" r:id="rId25"/>
    <p:sldId id="362" r:id="rId26"/>
    <p:sldId id="371" r:id="rId27"/>
    <p:sldId id="314" r:id="rId28"/>
  </p:sldIdLst>
  <p:sldSz cx="9144000" cy="6858000" type="screen4x3"/>
  <p:notesSz cx="6797675" cy="9926638"/>
  <p:defaultTextStyle>
    <a:defPPr>
      <a:defRPr lang="sv-SE"/>
    </a:defPPr>
    <a:lvl1pPr algn="l" rtl="0" eaLnBrk="0" fontAlgn="base" hangingPunct="0">
      <a:spcBef>
        <a:spcPct val="0"/>
      </a:spcBef>
      <a:spcAft>
        <a:spcPct val="0"/>
      </a:spcAft>
      <a:defRPr kern="1200">
        <a:solidFill>
          <a:schemeClr val="tx1"/>
        </a:solidFill>
        <a:latin typeface="Verdana" charset="0"/>
        <a:ea typeface="+mn-ea"/>
        <a:cs typeface="+mn-cs"/>
      </a:defRPr>
    </a:lvl1pPr>
    <a:lvl2pPr marL="457200" algn="l" rtl="0" eaLnBrk="0" fontAlgn="base" hangingPunct="0">
      <a:spcBef>
        <a:spcPct val="0"/>
      </a:spcBef>
      <a:spcAft>
        <a:spcPct val="0"/>
      </a:spcAft>
      <a:defRPr kern="1200">
        <a:solidFill>
          <a:schemeClr val="tx1"/>
        </a:solidFill>
        <a:latin typeface="Verdana" charset="0"/>
        <a:ea typeface="+mn-ea"/>
        <a:cs typeface="+mn-cs"/>
      </a:defRPr>
    </a:lvl2pPr>
    <a:lvl3pPr marL="914400" algn="l" rtl="0" eaLnBrk="0" fontAlgn="base" hangingPunct="0">
      <a:spcBef>
        <a:spcPct val="0"/>
      </a:spcBef>
      <a:spcAft>
        <a:spcPct val="0"/>
      </a:spcAft>
      <a:defRPr kern="1200">
        <a:solidFill>
          <a:schemeClr val="tx1"/>
        </a:solidFill>
        <a:latin typeface="Verdana" charset="0"/>
        <a:ea typeface="+mn-ea"/>
        <a:cs typeface="+mn-cs"/>
      </a:defRPr>
    </a:lvl3pPr>
    <a:lvl4pPr marL="1371600" algn="l" rtl="0" eaLnBrk="0" fontAlgn="base" hangingPunct="0">
      <a:spcBef>
        <a:spcPct val="0"/>
      </a:spcBef>
      <a:spcAft>
        <a:spcPct val="0"/>
      </a:spcAft>
      <a:defRPr kern="1200">
        <a:solidFill>
          <a:schemeClr val="tx1"/>
        </a:solidFill>
        <a:latin typeface="Verdana" charset="0"/>
        <a:ea typeface="+mn-ea"/>
        <a:cs typeface="+mn-cs"/>
      </a:defRPr>
    </a:lvl4pPr>
    <a:lvl5pPr marL="1828800" algn="l" rtl="0" eaLnBrk="0" fontAlgn="base" hangingPunct="0">
      <a:spcBef>
        <a:spcPct val="0"/>
      </a:spcBef>
      <a:spcAft>
        <a:spcPct val="0"/>
      </a:spcAft>
      <a:defRPr kern="1200">
        <a:solidFill>
          <a:schemeClr val="tx1"/>
        </a:solidFill>
        <a:latin typeface="Verdana" charset="0"/>
        <a:ea typeface="+mn-ea"/>
        <a:cs typeface="+mn-cs"/>
      </a:defRPr>
    </a:lvl5pPr>
    <a:lvl6pPr marL="2286000" algn="l" defTabSz="914400" rtl="0" eaLnBrk="1" latinLnBrk="0" hangingPunct="1">
      <a:defRPr kern="1200">
        <a:solidFill>
          <a:schemeClr val="tx1"/>
        </a:solidFill>
        <a:latin typeface="Verdana" charset="0"/>
        <a:ea typeface="+mn-ea"/>
        <a:cs typeface="+mn-cs"/>
      </a:defRPr>
    </a:lvl6pPr>
    <a:lvl7pPr marL="2743200" algn="l" defTabSz="914400" rtl="0" eaLnBrk="1" latinLnBrk="0" hangingPunct="1">
      <a:defRPr kern="1200">
        <a:solidFill>
          <a:schemeClr val="tx1"/>
        </a:solidFill>
        <a:latin typeface="Verdana" charset="0"/>
        <a:ea typeface="+mn-ea"/>
        <a:cs typeface="+mn-cs"/>
      </a:defRPr>
    </a:lvl7pPr>
    <a:lvl8pPr marL="3200400" algn="l" defTabSz="914400" rtl="0" eaLnBrk="1" latinLnBrk="0" hangingPunct="1">
      <a:defRPr kern="1200">
        <a:solidFill>
          <a:schemeClr val="tx1"/>
        </a:solidFill>
        <a:latin typeface="Verdana" charset="0"/>
        <a:ea typeface="+mn-ea"/>
        <a:cs typeface="+mn-cs"/>
      </a:defRPr>
    </a:lvl8pPr>
    <a:lvl9pPr marL="3657600" algn="l" defTabSz="914400" rtl="0" eaLnBrk="1" latinLnBrk="0" hangingPunct="1">
      <a:defRPr kern="1200">
        <a:solidFill>
          <a:schemeClr val="tx1"/>
        </a:solidFill>
        <a:latin typeface="Verdan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67363" autoAdjust="0"/>
  </p:normalViewPr>
  <p:slideViewPr>
    <p:cSldViewPr>
      <p:cViewPr varScale="1">
        <p:scale>
          <a:sx n="78" d="100"/>
          <a:sy n="78" d="100"/>
        </p:scale>
        <p:origin x="219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4" d="100"/>
          <a:sy n="94" d="100"/>
        </p:scale>
        <p:origin x="-3708"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t" anchorCtr="0" compatLnSpc="1">
            <a:prstTxWarp prst="textNoShape">
              <a:avLst/>
            </a:prstTxWarp>
          </a:bodyPr>
          <a:lstStyle>
            <a:lvl1pPr>
              <a:defRPr sz="1200"/>
            </a:lvl1pPr>
          </a:lstStyle>
          <a:p>
            <a:endParaRPr lang="sv-SE"/>
          </a:p>
        </p:txBody>
      </p:sp>
      <p:sp>
        <p:nvSpPr>
          <p:cNvPr id="36867" name="Rectangle 3"/>
          <p:cNvSpPr>
            <a:spLocks noGrp="1" noChangeArrowheads="1"/>
          </p:cNvSpPr>
          <p:nvPr>
            <p:ph type="dt" sz="quarter" idx="1"/>
          </p:nvPr>
        </p:nvSpPr>
        <p:spPr bwMode="auto">
          <a:xfrm>
            <a:off x="3852018"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t" anchorCtr="0" compatLnSpc="1">
            <a:prstTxWarp prst="textNoShape">
              <a:avLst/>
            </a:prstTxWarp>
          </a:bodyPr>
          <a:lstStyle>
            <a:lvl1pPr algn="r">
              <a:defRPr sz="1200"/>
            </a:lvl1pPr>
          </a:lstStyle>
          <a:p>
            <a:endParaRPr lang="sv-SE"/>
          </a:p>
        </p:txBody>
      </p:sp>
      <p:sp>
        <p:nvSpPr>
          <p:cNvPr id="36868" name="Rectangle 4"/>
          <p:cNvSpPr>
            <a:spLocks noGrp="1" noChangeArrowheads="1"/>
          </p:cNvSpPr>
          <p:nvPr>
            <p:ph type="ftr" sz="quarter" idx="2"/>
          </p:nvPr>
        </p:nvSpPr>
        <p:spPr bwMode="auto">
          <a:xfrm>
            <a:off x="1"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b" anchorCtr="0" compatLnSpc="1">
            <a:prstTxWarp prst="textNoShape">
              <a:avLst/>
            </a:prstTxWarp>
          </a:bodyPr>
          <a:lstStyle>
            <a:lvl1pPr>
              <a:defRPr sz="1200"/>
            </a:lvl1pPr>
          </a:lstStyle>
          <a:p>
            <a:endParaRPr lang="sv-SE"/>
          </a:p>
        </p:txBody>
      </p:sp>
      <p:sp>
        <p:nvSpPr>
          <p:cNvPr id="36869" name="Rectangle 5"/>
          <p:cNvSpPr>
            <a:spLocks noGrp="1" noChangeArrowheads="1"/>
          </p:cNvSpPr>
          <p:nvPr>
            <p:ph type="sldNum" sz="quarter" idx="3"/>
          </p:nvPr>
        </p:nvSpPr>
        <p:spPr bwMode="auto">
          <a:xfrm>
            <a:off x="3852018"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b" anchorCtr="0" compatLnSpc="1">
            <a:prstTxWarp prst="textNoShape">
              <a:avLst/>
            </a:prstTxWarp>
          </a:bodyPr>
          <a:lstStyle>
            <a:lvl1pPr algn="r">
              <a:defRPr sz="1200"/>
            </a:lvl1pPr>
          </a:lstStyle>
          <a:p>
            <a:fld id="{41A09F45-54B8-47FC-95FB-4AE6274C8B88}" type="slidenum">
              <a:rPr lang="sv-SE"/>
              <a:pPr/>
              <a:t>‹#›</a:t>
            </a:fld>
            <a:endParaRPr lang="sv-SE"/>
          </a:p>
        </p:txBody>
      </p:sp>
    </p:spTree>
    <p:extLst>
      <p:ext uri="{BB962C8B-B14F-4D97-AF65-F5344CB8AC3E}">
        <p14:creationId xmlns:p14="http://schemas.microsoft.com/office/powerpoint/2010/main" val="10320381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t" anchorCtr="0" compatLnSpc="1">
            <a:prstTxWarp prst="textNoShape">
              <a:avLst/>
            </a:prstTxWarp>
          </a:bodyPr>
          <a:lstStyle>
            <a:lvl1pPr>
              <a:defRPr sz="1200"/>
            </a:lvl1pPr>
          </a:lstStyle>
          <a:p>
            <a:endParaRPr lang="sv-SE"/>
          </a:p>
        </p:txBody>
      </p:sp>
      <p:sp>
        <p:nvSpPr>
          <p:cNvPr id="38915" name="Rectangle 3"/>
          <p:cNvSpPr>
            <a:spLocks noGrp="1" noChangeArrowheads="1"/>
          </p:cNvSpPr>
          <p:nvPr>
            <p:ph type="dt" idx="1"/>
          </p:nvPr>
        </p:nvSpPr>
        <p:spPr bwMode="auto">
          <a:xfrm>
            <a:off x="3852018"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t" anchorCtr="0" compatLnSpc="1">
            <a:prstTxWarp prst="textNoShape">
              <a:avLst/>
            </a:prstTxWarp>
          </a:bodyPr>
          <a:lstStyle>
            <a:lvl1pPr algn="r">
              <a:defRPr sz="1200"/>
            </a:lvl1pPr>
          </a:lstStyle>
          <a:p>
            <a:endParaRPr lang="sv-SE"/>
          </a:p>
        </p:txBody>
      </p:sp>
      <p:sp>
        <p:nvSpPr>
          <p:cNvPr id="389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906356" y="4715154"/>
            <a:ext cx="4984963"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38918" name="Rectangle 6"/>
          <p:cNvSpPr>
            <a:spLocks noGrp="1" noChangeArrowheads="1"/>
          </p:cNvSpPr>
          <p:nvPr>
            <p:ph type="ftr" sz="quarter" idx="4"/>
          </p:nvPr>
        </p:nvSpPr>
        <p:spPr bwMode="auto">
          <a:xfrm>
            <a:off x="1"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b" anchorCtr="0" compatLnSpc="1">
            <a:prstTxWarp prst="textNoShape">
              <a:avLst/>
            </a:prstTxWarp>
          </a:bodyPr>
          <a:lstStyle>
            <a:lvl1pPr>
              <a:defRPr sz="1200"/>
            </a:lvl1pPr>
          </a:lstStyle>
          <a:p>
            <a:endParaRPr lang="sv-SE"/>
          </a:p>
        </p:txBody>
      </p:sp>
      <p:sp>
        <p:nvSpPr>
          <p:cNvPr id="38919" name="Rectangle 7"/>
          <p:cNvSpPr>
            <a:spLocks noGrp="1" noChangeArrowheads="1"/>
          </p:cNvSpPr>
          <p:nvPr>
            <p:ph type="sldNum" sz="quarter" idx="5"/>
          </p:nvPr>
        </p:nvSpPr>
        <p:spPr bwMode="auto">
          <a:xfrm>
            <a:off x="3852018"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5855" rIns="91710" bIns="45855" numCol="1" anchor="b" anchorCtr="0" compatLnSpc="1">
            <a:prstTxWarp prst="textNoShape">
              <a:avLst/>
            </a:prstTxWarp>
          </a:bodyPr>
          <a:lstStyle>
            <a:lvl1pPr algn="r">
              <a:defRPr sz="1200"/>
            </a:lvl1pPr>
          </a:lstStyle>
          <a:p>
            <a:fld id="{101CE987-8A5A-44AC-962A-769D8E02762E}" type="slidenum">
              <a:rPr lang="sv-SE"/>
              <a:pPr/>
              <a:t>‹#›</a:t>
            </a:fld>
            <a:endParaRPr lang="sv-SE"/>
          </a:p>
        </p:txBody>
      </p:sp>
    </p:spTree>
    <p:extLst>
      <p:ext uri="{BB962C8B-B14F-4D97-AF65-F5344CB8AC3E}">
        <p14:creationId xmlns:p14="http://schemas.microsoft.com/office/powerpoint/2010/main" val="28975752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Verdana" charset="0"/>
        <a:ea typeface="+mn-ea"/>
        <a:cs typeface="+mn-cs"/>
      </a:defRPr>
    </a:lvl1pPr>
    <a:lvl2pPr marL="457200" algn="l" rtl="0" fontAlgn="base">
      <a:spcBef>
        <a:spcPct val="30000"/>
      </a:spcBef>
      <a:spcAft>
        <a:spcPct val="0"/>
      </a:spcAft>
      <a:defRPr sz="1200" kern="1200">
        <a:solidFill>
          <a:schemeClr val="tx1"/>
        </a:solidFill>
        <a:latin typeface="Verdana" charset="0"/>
        <a:ea typeface="+mn-ea"/>
        <a:cs typeface="+mn-cs"/>
      </a:defRPr>
    </a:lvl2pPr>
    <a:lvl3pPr marL="914400" algn="l" rtl="0" fontAlgn="base">
      <a:spcBef>
        <a:spcPct val="30000"/>
      </a:spcBef>
      <a:spcAft>
        <a:spcPct val="0"/>
      </a:spcAft>
      <a:defRPr sz="1200" kern="1200">
        <a:solidFill>
          <a:schemeClr val="tx1"/>
        </a:solidFill>
        <a:latin typeface="Verdana" charset="0"/>
        <a:ea typeface="+mn-ea"/>
        <a:cs typeface="+mn-cs"/>
      </a:defRPr>
    </a:lvl3pPr>
    <a:lvl4pPr marL="1371600" algn="l" rtl="0" fontAlgn="base">
      <a:spcBef>
        <a:spcPct val="30000"/>
      </a:spcBef>
      <a:spcAft>
        <a:spcPct val="0"/>
      </a:spcAft>
      <a:defRPr sz="1200" kern="1200">
        <a:solidFill>
          <a:schemeClr val="tx1"/>
        </a:solidFill>
        <a:latin typeface="Verdana" charset="0"/>
        <a:ea typeface="+mn-ea"/>
        <a:cs typeface="+mn-cs"/>
      </a:defRPr>
    </a:lvl4pPr>
    <a:lvl5pPr marL="1828800" algn="l" rtl="0" fontAlgn="base">
      <a:spcBef>
        <a:spcPct val="30000"/>
      </a:spcBef>
      <a:spcAft>
        <a:spcPct val="0"/>
      </a:spcAft>
      <a:defRPr sz="1200" kern="1200">
        <a:solidFill>
          <a:schemeClr val="tx1"/>
        </a:solidFill>
        <a:latin typeface="Verdan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a:t>
            </a:fld>
            <a:endParaRPr lang="sv-SE"/>
          </a:p>
        </p:txBody>
      </p:sp>
    </p:spTree>
    <p:extLst>
      <p:ext uri="{BB962C8B-B14F-4D97-AF65-F5344CB8AC3E}">
        <p14:creationId xmlns:p14="http://schemas.microsoft.com/office/powerpoint/2010/main" val="3829714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Två nyckelfraser: ”etablerad i Unionen” och ”skriftlig fullmakt”.</a:t>
            </a:r>
          </a:p>
          <a:p>
            <a:endParaRPr lang="sv-SE" dirty="0"/>
          </a:p>
          <a:p>
            <a:r>
              <a:rPr lang="sv-SE" dirty="0"/>
              <a:t>Både europeiska tillverkare och tillverkare från tredje land kan utse en representant. Representanten måste dock vare etablerad i Europa.</a:t>
            </a:r>
          </a:p>
          <a:p>
            <a:endParaRPr lang="sv-SE" dirty="0"/>
          </a:p>
          <a:p>
            <a:r>
              <a:rPr lang="sv-SE" dirty="0"/>
              <a:t>Det krävs ett kontrakt, en skriftlig fullmakt från tillverkaren. Där ska framgår vilka uppgifter som representanten får utföra.</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10</a:t>
            </a:fld>
            <a:endParaRPr lang="sv-SE"/>
          </a:p>
        </p:txBody>
      </p:sp>
    </p:spTree>
    <p:extLst>
      <p:ext uri="{BB962C8B-B14F-4D97-AF65-F5344CB8AC3E}">
        <p14:creationId xmlns:p14="http://schemas.microsoft.com/office/powerpoint/2010/main" val="1968227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Nästa ekonomiska aktör som vi ska titta på är Importören</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11</a:t>
            </a:fld>
            <a:endParaRPr lang="sv-SE"/>
          </a:p>
        </p:txBody>
      </p:sp>
    </p:spTree>
    <p:extLst>
      <p:ext uri="{BB962C8B-B14F-4D97-AF65-F5344CB8AC3E}">
        <p14:creationId xmlns:p14="http://schemas.microsoft.com/office/powerpoint/2010/main" val="1096366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Definitionen skiljer sig lite från vad vi är vana att använda nationellt.</a:t>
            </a:r>
          </a:p>
          <a:p>
            <a:endParaRPr lang="sv-SE" dirty="0"/>
          </a:p>
          <a:p>
            <a:r>
              <a:rPr lang="sv-SE" dirty="0"/>
              <a:t>Det finns bara en importör för en produkt till Europa. </a:t>
            </a:r>
          </a:p>
          <a:p>
            <a:r>
              <a:rPr lang="sv-SE" dirty="0"/>
              <a:t>Om ett franskt företag importerar produkter från en amerikansk tillverkare så är det enbart det franska företaget som är importör i lagstiftningens mening. </a:t>
            </a:r>
          </a:p>
          <a:p>
            <a:r>
              <a:rPr lang="sv-SE" dirty="0"/>
              <a:t>Om ett svenskt företag sedan tar in produkten till Sverige från den franska importören så är inte det svenska företaget importör i lagens mening utan en distributör.</a:t>
            </a:r>
          </a:p>
          <a:p>
            <a:endParaRPr lang="sv-SE" dirty="0"/>
          </a:p>
          <a:p>
            <a:r>
              <a:rPr lang="sv-SE" dirty="0"/>
              <a:t>Omvänt gäller att om jag som ett svenskt företag importerar produkter från ett tredje land och säljer vidare i Europa så jag importör i lagens mening enligt myndigheterna i alla europeiska länder</a:t>
            </a:r>
          </a:p>
          <a:p>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12</a:t>
            </a:fld>
            <a:endParaRPr lang="sv-SE"/>
          </a:p>
        </p:txBody>
      </p:sp>
    </p:spTree>
    <p:extLst>
      <p:ext uri="{BB962C8B-B14F-4D97-AF65-F5344CB8AC3E}">
        <p14:creationId xmlns:p14="http://schemas.microsoft.com/office/powerpoint/2010/main" val="3114541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sista ekonomiska aktören är distributören</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13</a:t>
            </a:fld>
            <a:endParaRPr lang="sv-SE"/>
          </a:p>
        </p:txBody>
      </p:sp>
    </p:spTree>
    <p:extLst>
      <p:ext uri="{BB962C8B-B14F-4D97-AF65-F5344CB8AC3E}">
        <p14:creationId xmlns:p14="http://schemas.microsoft.com/office/powerpoint/2010/main" val="410939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Inte begränsat till Sverige. Avser all rörlighet inom Europa av produkter som släppts ut på marknaden. Generalagenter, grossister, detaljhandlare, webbshopar, marknadsknallar …… Alla dessa är distributörer i lagstiftningens mening om dom inte är tillverkare eller importörer.</a:t>
            </a:r>
          </a:p>
          <a:p>
            <a:endParaRPr lang="sv-SE" dirty="0"/>
          </a:p>
          <a:p>
            <a:r>
              <a:rPr lang="sv-SE" dirty="0"/>
              <a:t>Begreppet innefattar även handel med produkter från andra europeiska länder.</a:t>
            </a:r>
          </a:p>
          <a:p>
            <a:endParaRPr lang="sv-SE" dirty="0"/>
          </a:p>
          <a:p>
            <a:r>
              <a:rPr lang="sv-SE" dirty="0"/>
              <a:t>På vägen från en tillverkare eller importör kan en produkt passera ett flertal olika distributörer.</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14</a:t>
            </a:fld>
            <a:endParaRPr lang="sv-SE"/>
          </a:p>
        </p:txBody>
      </p:sp>
    </p:spTree>
    <p:extLst>
      <p:ext uri="{BB962C8B-B14F-4D97-AF65-F5344CB8AC3E}">
        <p14:creationId xmlns:p14="http://schemas.microsoft.com/office/powerpoint/2010/main" val="2398882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Många krav är</a:t>
            </a:r>
            <a:r>
              <a:rPr lang="sv-SE" baseline="0" dirty="0" smtClean="0"/>
              <a:t> likartade för de olika ekonomiska aktörerna men vi börjar med att se på dem som är specifika för de olika aktörerna</a:t>
            </a: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15</a:t>
            </a:fld>
            <a:endParaRPr lang="sv-SE"/>
          </a:p>
        </p:txBody>
      </p:sp>
    </p:spTree>
    <p:extLst>
      <p:ext uri="{BB962C8B-B14F-4D97-AF65-F5344CB8AC3E}">
        <p14:creationId xmlns:p14="http://schemas.microsoft.com/office/powerpoint/2010/main" val="4023394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958" indent="-171958">
              <a:buFont typeface="Arial" charset="0"/>
              <a:buChar char="•"/>
            </a:pPr>
            <a:r>
              <a:rPr lang="sv-SE" dirty="0"/>
              <a:t>Som tillverkare är jag skyldig att känna till vilka regler som gäller för min produkt. Jag måste uppfylla kraven i alla relevanta regler.</a:t>
            </a:r>
          </a:p>
          <a:p>
            <a:endParaRPr lang="sv-SE" dirty="0"/>
          </a:p>
          <a:p>
            <a:pPr marL="171958" indent="-171958">
              <a:buFont typeface="Arial" charset="0"/>
              <a:buChar char="•"/>
            </a:pPr>
            <a:r>
              <a:rPr lang="sv-SE" dirty="0"/>
              <a:t>Riskkällor och riskeliminering. Ritningar, testprotokoll, beräkningar </a:t>
            </a:r>
            <a:r>
              <a:rPr lang="sv-SE" dirty="0" smtClean="0"/>
              <a:t>m.m. </a:t>
            </a:r>
          </a:p>
          <a:p>
            <a:pPr marL="171958" indent="-171958">
              <a:buFont typeface="Arial" charset="0"/>
              <a:buChar char="•"/>
            </a:pPr>
            <a:r>
              <a:rPr lang="sv-SE" dirty="0" smtClean="0"/>
              <a:t>Dokumentation och eventuell försäkran i 10 år. </a:t>
            </a:r>
          </a:p>
          <a:p>
            <a:endParaRPr lang="sv-SE" dirty="0"/>
          </a:p>
          <a:p>
            <a:pPr marL="171958" indent="-171958">
              <a:buFont typeface="Arial" charset="0"/>
              <a:buChar char="•"/>
            </a:pPr>
            <a:r>
              <a:rPr lang="sv-SE" dirty="0" smtClean="0"/>
              <a:t>Märkning </a:t>
            </a:r>
            <a:r>
              <a:rPr lang="sv-SE" dirty="0"/>
              <a:t>typ-, </a:t>
            </a:r>
            <a:r>
              <a:rPr lang="sv-SE" dirty="0" err="1"/>
              <a:t>batch</a:t>
            </a:r>
            <a:r>
              <a:rPr lang="sv-SE" dirty="0"/>
              <a:t>- eller serienummer eller liknande. </a:t>
            </a:r>
          </a:p>
          <a:p>
            <a:pPr marL="171958" indent="-171958">
              <a:buFont typeface="Arial" charset="0"/>
              <a:buChar char="•"/>
            </a:pPr>
            <a:r>
              <a:rPr lang="sv-SE" dirty="0"/>
              <a:t>Namn, adress eller andra kontaktuppgifter. </a:t>
            </a:r>
          </a:p>
          <a:p>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16</a:t>
            </a:fld>
            <a:endParaRPr lang="sv-SE"/>
          </a:p>
        </p:txBody>
      </p:sp>
    </p:spTree>
    <p:extLst>
      <p:ext uri="{BB962C8B-B14F-4D97-AF65-F5344CB8AC3E}">
        <p14:creationId xmlns:p14="http://schemas.microsoft.com/office/powerpoint/2010/main" val="1199972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produkter som ska CE-märkas dessutom</a:t>
            </a:r>
          </a:p>
          <a:p>
            <a:endParaRPr lang="sv-SE" dirty="0"/>
          </a:p>
          <a:p>
            <a:pPr marL="171958" indent="-171958">
              <a:buFont typeface="Arial" charset="0"/>
              <a:buChar char="•"/>
            </a:pPr>
            <a:r>
              <a:rPr lang="sv-SE" dirty="0"/>
              <a:t>Standardiserade moduler. </a:t>
            </a:r>
            <a:r>
              <a:rPr lang="sv-SE" dirty="0" smtClean="0"/>
              <a:t>Avser både konstruktion och tillverkning. I produktlagstiftningen lagstiftaren </a:t>
            </a:r>
            <a:r>
              <a:rPr lang="sv-SE" dirty="0"/>
              <a:t>valt olika moduler. Vissa moduler </a:t>
            </a:r>
            <a:r>
              <a:rPr lang="sv-SE" dirty="0" smtClean="0"/>
              <a:t>kan tillverkaren genomföra på </a:t>
            </a:r>
            <a:r>
              <a:rPr lang="sv-SE" dirty="0"/>
              <a:t>egen hand. Andra moduler kräver att man anlitar anmälda organ.</a:t>
            </a:r>
          </a:p>
          <a:p>
            <a:pPr marL="171958" indent="-171958">
              <a:buFont typeface="Arial" charset="0"/>
              <a:buChar char="•"/>
            </a:pPr>
            <a:endParaRPr lang="sv-SE" dirty="0"/>
          </a:p>
          <a:p>
            <a:pPr marL="171958" indent="-171958">
              <a:buFont typeface="Arial" charset="0"/>
              <a:buChar char="•"/>
            </a:pPr>
            <a:r>
              <a:rPr lang="sv-SE" dirty="0"/>
              <a:t>Förklarar att produkten uppfyller gällande krav och att man genomfört korrekt bedömning om överensstämmelse.</a:t>
            </a:r>
          </a:p>
          <a:p>
            <a:endParaRPr lang="sv-SE" dirty="0"/>
          </a:p>
          <a:p>
            <a:pPr marL="171958" indent="-171958">
              <a:buFont typeface="Arial" charset="0"/>
              <a:buChar char="•"/>
            </a:pPr>
            <a:r>
              <a:rPr lang="sv-SE" dirty="0"/>
              <a:t>Anbringa CE-märket. CE-märket visar att tillverkaren tar ansvar för att produkten uppfyller alla tillämpliga krav i all relevant lagstiftning.</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17</a:t>
            </a:fld>
            <a:endParaRPr lang="sv-SE"/>
          </a:p>
        </p:txBody>
      </p:sp>
    </p:spTree>
    <p:extLst>
      <p:ext uri="{BB962C8B-B14F-4D97-AF65-F5344CB8AC3E}">
        <p14:creationId xmlns:p14="http://schemas.microsoft.com/office/powerpoint/2010/main" val="287884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fullmakt måste som minimum innehålla dessa skyldigheter.</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18</a:t>
            </a:fld>
            <a:endParaRPr lang="sv-SE"/>
          </a:p>
        </p:txBody>
      </p:sp>
    </p:spTree>
    <p:extLst>
      <p:ext uri="{BB962C8B-B14F-4D97-AF65-F5344CB8AC3E}">
        <p14:creationId xmlns:p14="http://schemas.microsoft.com/office/powerpoint/2010/main" val="2410676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a:t>
            </a:r>
            <a:r>
              <a:rPr lang="sv-SE" dirty="0"/>
              <a:t>mest fundamentala skyldigheterna får inte delegeras.</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19</a:t>
            </a:fld>
            <a:endParaRPr lang="sv-SE"/>
          </a:p>
        </p:txBody>
      </p:sp>
    </p:spTree>
    <p:extLst>
      <p:ext uri="{BB962C8B-B14F-4D97-AF65-F5344CB8AC3E}">
        <p14:creationId xmlns:p14="http://schemas.microsoft.com/office/powerpoint/2010/main" val="314832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 s.k. fyra friheterna utgör kärnan i Europeiska unionens inre marknad och innefattar fri rörlighet för varor, personer, tjänster och kapital. </a:t>
            </a:r>
          </a:p>
          <a:p>
            <a:endParaRPr lang="sv-SE" dirty="0"/>
          </a:p>
          <a:p>
            <a:r>
              <a:rPr lang="sv-SE" dirty="0"/>
              <a:t>Den fria rörligheten för varor regleras på olika sätt.</a:t>
            </a:r>
          </a:p>
          <a:p>
            <a:endParaRPr lang="sv-SE" dirty="0"/>
          </a:p>
          <a:p>
            <a:r>
              <a:rPr lang="sv-SE" dirty="0"/>
              <a:t>Harmoniserad produktlagstiftning och konsumentproduktlagstiftning</a:t>
            </a:r>
          </a:p>
          <a:p>
            <a:endParaRPr lang="sv-SE" dirty="0"/>
          </a:p>
          <a:p>
            <a:r>
              <a:rPr lang="sv-SE" dirty="0" smtClean="0"/>
              <a:t>Harmoniserad</a:t>
            </a:r>
            <a:r>
              <a:rPr lang="sv-SE" baseline="0" dirty="0" smtClean="0"/>
              <a:t> produktlagstiftning innebär s</a:t>
            </a:r>
            <a:r>
              <a:rPr lang="sv-SE" dirty="0" smtClean="0"/>
              <a:t>amma </a:t>
            </a:r>
            <a:r>
              <a:rPr lang="sv-SE" dirty="0"/>
              <a:t>regler för en produkt inom hela Unionen. CE-märkning. </a:t>
            </a:r>
          </a:p>
          <a:p>
            <a:endParaRPr lang="sv-SE" dirty="0"/>
          </a:p>
          <a:p>
            <a:r>
              <a:rPr lang="sv-SE" dirty="0"/>
              <a:t>Konsumentproduktlagstiftningen kräver säkra produkter .</a:t>
            </a:r>
          </a:p>
          <a:p>
            <a:endParaRPr lang="sv-SE" dirty="0"/>
          </a:p>
          <a:p>
            <a:r>
              <a:rPr lang="sv-SE" dirty="0"/>
              <a:t>Både krav på produkter och administrativa krav</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a:t>
            </a:fld>
            <a:endParaRPr lang="sv-SE"/>
          </a:p>
        </p:txBody>
      </p:sp>
    </p:spTree>
    <p:extLst>
      <p:ext uri="{BB962C8B-B14F-4D97-AF65-F5344CB8AC3E}">
        <p14:creationId xmlns:p14="http://schemas.microsoft.com/office/powerpoint/2010/main" val="1022967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princip har </a:t>
            </a:r>
            <a:r>
              <a:rPr lang="sv-SE" dirty="0" smtClean="0"/>
              <a:t>importören en </a:t>
            </a:r>
            <a:r>
              <a:rPr lang="sv-SE" dirty="0"/>
              <a:t>skyldighet att kontrollera att tillverkaren uppfyllt de krav som gäller för att få släppa ut en produkt på den europeiska marknaden, inte bara de tekniska kraven på produkten utan även övriga krav.</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20</a:t>
            </a:fld>
            <a:endParaRPr lang="sv-SE"/>
          </a:p>
        </p:txBody>
      </p:sp>
    </p:spTree>
    <p:extLst>
      <p:ext uri="{BB962C8B-B14F-4D97-AF65-F5344CB8AC3E}">
        <p14:creationId xmlns:p14="http://schemas.microsoft.com/office/powerpoint/2010/main" val="1189918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958" indent="-171958">
              <a:buFont typeface="Arial" charset="0"/>
              <a:buChar char="•"/>
            </a:pPr>
            <a:r>
              <a:rPr lang="sv-SE" dirty="0"/>
              <a:t>För att kunna uppfylla kravet i första punkten måste importören nästan ha avtalat med tillverkaren att förse honom med denna dokumentation om myndigheter begär att få tillgång till den. Försäkran avser produkter som omfattas av krav på CE-märkning. </a:t>
            </a:r>
          </a:p>
          <a:p>
            <a:endParaRPr lang="sv-SE" dirty="0"/>
          </a:p>
          <a:p>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21</a:t>
            </a:fld>
            <a:endParaRPr lang="sv-SE"/>
          </a:p>
        </p:txBody>
      </p:sp>
    </p:spTree>
    <p:extLst>
      <p:ext uri="{BB962C8B-B14F-4D97-AF65-F5344CB8AC3E}">
        <p14:creationId xmlns:p14="http://schemas.microsoft.com/office/powerpoint/2010/main" val="3792515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958" indent="-171958">
              <a:buFont typeface="Arial" charset="0"/>
              <a:buChar char="•"/>
            </a:pPr>
            <a:r>
              <a:rPr lang="sv-SE" dirty="0"/>
              <a:t>Distributören ska iaktta vederbörlig omsorg för att se till att de tillämpliga kraven uppfylls. En distributör förväntas alltså ha en viss kännedom om vilka regler som gäller för de produkter han tillhandahåller och kunna upptäcka uppenbara brister. </a:t>
            </a:r>
          </a:p>
          <a:p>
            <a:pPr marL="171958" indent="-171958">
              <a:buFont typeface="Arial" charset="0"/>
              <a:buChar char="•"/>
            </a:pPr>
            <a:endParaRPr lang="sv-SE" dirty="0"/>
          </a:p>
          <a:p>
            <a:pPr marL="171958" indent="-171958">
              <a:buFont typeface="Arial" charset="0"/>
              <a:buChar char="•"/>
            </a:pP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22</a:t>
            </a:fld>
            <a:endParaRPr lang="sv-SE"/>
          </a:p>
        </p:txBody>
      </p:sp>
    </p:spTree>
    <p:extLst>
      <p:ext uri="{BB962C8B-B14F-4D97-AF65-F5344CB8AC3E}">
        <p14:creationId xmlns:p14="http://schemas.microsoft.com/office/powerpoint/2010/main" val="407259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958" marR="0" indent="-171958" algn="l" defTabSz="914400" rtl="0" eaLnBrk="1" fontAlgn="base" latinLnBrk="0" hangingPunct="1">
              <a:lnSpc>
                <a:spcPct val="100000"/>
              </a:lnSpc>
              <a:spcBef>
                <a:spcPct val="30000"/>
              </a:spcBef>
              <a:spcAft>
                <a:spcPct val="0"/>
              </a:spcAft>
              <a:buClrTx/>
              <a:buSzTx/>
              <a:buFont typeface="Arial" charset="0"/>
              <a:buChar char="•"/>
              <a:tabLst/>
              <a:defRPr/>
            </a:pPr>
            <a:r>
              <a:rPr lang="sv-SE" dirty="0" smtClean="0"/>
              <a:t>Säkerställa att det finns märkning, bruksanvisning och säkerhetsinformation på ett språk som kan förstås av den tänkta slutanvändaren.</a:t>
            </a:r>
          </a:p>
          <a:p>
            <a:pPr marL="171958" indent="-171958">
              <a:buFont typeface="Arial" charset="0"/>
              <a:buChar char="•"/>
            </a:pPr>
            <a:endParaRPr lang="sv-SE" dirty="0" smtClean="0"/>
          </a:p>
          <a:p>
            <a:pPr marL="171958" indent="-171958">
              <a:buFont typeface="Arial" charset="0"/>
              <a:buChar char="•"/>
            </a:pPr>
            <a:r>
              <a:rPr lang="sv-SE" dirty="0" smtClean="0"/>
              <a:t>Rätta till brister och vid behov återkalla produkter och varna användare.</a:t>
            </a:r>
          </a:p>
          <a:p>
            <a:endParaRPr lang="sv-SE" dirty="0" smtClean="0"/>
          </a:p>
          <a:p>
            <a:pPr marL="171450" indent="-171450">
              <a:buFont typeface="Arial" panose="020B0604020202020204" pitchFamily="34" charset="0"/>
              <a:buChar char="•"/>
            </a:pPr>
            <a:r>
              <a:rPr lang="sv-SE" dirty="0" smtClean="0"/>
              <a:t>Produkt som inte uppfyller gällande krav, skyldighet att informera och samarbeta med berörda myndigheter. Information och dokumentation och åtgärder</a:t>
            </a:r>
            <a:r>
              <a:rPr lang="sv-SE" baseline="0" dirty="0" smtClean="0"/>
              <a:t>. </a:t>
            </a:r>
            <a:r>
              <a:rPr lang="sv-SE" dirty="0" smtClean="0"/>
              <a:t>Samarbeta med myndigheter i Europa. </a:t>
            </a:r>
          </a:p>
          <a:p>
            <a:pPr marL="171958" indent="-171958">
              <a:buFont typeface="Arial" charset="0"/>
              <a:buChar char="•"/>
            </a:pPr>
            <a:endParaRPr lang="sv-SE" baseline="0" dirty="0" smtClean="0"/>
          </a:p>
          <a:p>
            <a:pPr marL="171958" indent="-171958">
              <a:buFont typeface="Arial" charset="0"/>
              <a:buChar char="•"/>
            </a:pPr>
            <a:r>
              <a:rPr lang="sv-SE" dirty="0" smtClean="0"/>
              <a:t>Under 10 år kunna redovisa vem som levererat en produkt till honom och kunna redovisa vilka andra ekonomiska aktörer han levererat produkten till.</a:t>
            </a:r>
          </a:p>
          <a:p>
            <a:pPr marL="171958" indent="-171958">
              <a:buFont typeface="Arial" charset="0"/>
              <a:buChar char="•"/>
            </a:pPr>
            <a:endParaRPr lang="sv-SE" dirty="0" smtClean="0"/>
          </a:p>
          <a:p>
            <a:pPr marL="171958" marR="0" indent="-171958" algn="l" defTabSz="914400" rtl="0" eaLnBrk="1" fontAlgn="base" latinLnBrk="0" hangingPunct="1">
              <a:lnSpc>
                <a:spcPct val="100000"/>
              </a:lnSpc>
              <a:spcBef>
                <a:spcPct val="30000"/>
              </a:spcBef>
              <a:spcAft>
                <a:spcPct val="0"/>
              </a:spcAft>
              <a:buClrTx/>
              <a:buSzTx/>
              <a:buFont typeface="Arial" charset="0"/>
              <a:buChar char="•"/>
              <a:tabLst/>
              <a:defRPr/>
            </a:pPr>
            <a:endParaRPr lang="sv-SE" dirty="0" smtClean="0"/>
          </a:p>
          <a:p>
            <a:pPr marL="171958" indent="-171958">
              <a:buFont typeface="Arial" charset="0"/>
              <a:buChar char="•"/>
            </a:pP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23</a:t>
            </a:fld>
            <a:endParaRPr lang="sv-SE"/>
          </a:p>
        </p:txBody>
      </p:sp>
    </p:spTree>
    <p:extLst>
      <p:ext uri="{BB962C8B-B14F-4D97-AF65-F5344CB8AC3E}">
        <p14:creationId xmlns:p14="http://schemas.microsoft.com/office/powerpoint/2010/main" val="40233945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sv-SE" sz="1200" baseline="0" dirty="0" smtClean="0"/>
              <a:t>Importörer och distributörer får inte hantera produkten på ett sådant sätt att den inte längre uppfyller kraven.</a:t>
            </a:r>
          </a:p>
          <a:p>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24</a:t>
            </a:fld>
            <a:endParaRPr lang="sv-SE"/>
          </a:p>
        </p:txBody>
      </p:sp>
    </p:spTree>
    <p:extLst>
      <p:ext uri="{BB962C8B-B14F-4D97-AF65-F5344CB8AC3E}">
        <p14:creationId xmlns:p14="http://schemas.microsoft.com/office/powerpoint/2010/main" val="4023394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958" indent="-171958">
              <a:buFont typeface="Arial" charset="0"/>
              <a:buChar char="•"/>
            </a:pPr>
            <a:r>
              <a:rPr lang="sv-SE" dirty="0" smtClean="0"/>
              <a:t>Detta är reglerat i respektive produktlagstiftning.</a:t>
            </a:r>
          </a:p>
          <a:p>
            <a:pPr marL="0" indent="0">
              <a:buFont typeface="Arial" charset="0"/>
              <a:buNone/>
            </a:pPr>
            <a:endParaRPr lang="sv-SE" dirty="0" smtClean="0"/>
          </a:p>
          <a:p>
            <a:pPr marL="171958" marR="0" indent="-171958" algn="l" defTabSz="914400" rtl="0" eaLnBrk="1" fontAlgn="base" latinLnBrk="0" hangingPunct="1">
              <a:lnSpc>
                <a:spcPct val="100000"/>
              </a:lnSpc>
              <a:spcBef>
                <a:spcPct val="30000"/>
              </a:spcBef>
              <a:spcAft>
                <a:spcPct val="0"/>
              </a:spcAft>
              <a:buClrTx/>
              <a:buSzTx/>
              <a:buFont typeface="Arial" charset="0"/>
              <a:buChar char="•"/>
              <a:tabLst/>
              <a:defRPr/>
            </a:pPr>
            <a:endParaRPr lang="sv-SE" dirty="0" smtClean="0"/>
          </a:p>
          <a:p>
            <a:pPr marL="171958" indent="-171958">
              <a:buFont typeface="Arial" charset="0"/>
              <a:buChar char="•"/>
            </a:pP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25</a:t>
            </a:fld>
            <a:endParaRPr lang="sv-SE"/>
          </a:p>
        </p:txBody>
      </p:sp>
    </p:spTree>
    <p:extLst>
      <p:ext uri="{BB962C8B-B14F-4D97-AF65-F5344CB8AC3E}">
        <p14:creationId xmlns:p14="http://schemas.microsoft.com/office/powerpoint/2010/main" val="4023394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b="1">
                <a:solidFill>
                  <a:schemeClr val="tx1"/>
                </a:solidFill>
                <a:latin typeface="Verdana" pitchFamily="34" charset="0"/>
              </a:defRPr>
            </a:lvl1pPr>
            <a:lvl2pPr marL="745151" indent="-286597">
              <a:defRPr b="1">
                <a:solidFill>
                  <a:schemeClr val="tx1"/>
                </a:solidFill>
                <a:latin typeface="Verdana" pitchFamily="34" charset="0"/>
              </a:defRPr>
            </a:lvl2pPr>
            <a:lvl3pPr marL="1146388" indent="-229278">
              <a:defRPr b="1">
                <a:solidFill>
                  <a:schemeClr val="tx1"/>
                </a:solidFill>
                <a:latin typeface="Verdana" pitchFamily="34" charset="0"/>
              </a:defRPr>
            </a:lvl3pPr>
            <a:lvl4pPr marL="1604942" indent="-229278">
              <a:defRPr b="1">
                <a:solidFill>
                  <a:schemeClr val="tx1"/>
                </a:solidFill>
                <a:latin typeface="Verdana" pitchFamily="34" charset="0"/>
              </a:defRPr>
            </a:lvl4pPr>
            <a:lvl5pPr marL="2063497" indent="-229278">
              <a:defRPr b="1">
                <a:solidFill>
                  <a:schemeClr val="tx1"/>
                </a:solidFill>
                <a:latin typeface="Verdana" pitchFamily="34" charset="0"/>
              </a:defRPr>
            </a:lvl5pPr>
            <a:lvl6pPr marL="2522052" indent="-229278" eaLnBrk="0" fontAlgn="base" hangingPunct="0">
              <a:spcBef>
                <a:spcPct val="0"/>
              </a:spcBef>
              <a:spcAft>
                <a:spcPct val="0"/>
              </a:spcAft>
              <a:defRPr b="1">
                <a:solidFill>
                  <a:schemeClr val="tx1"/>
                </a:solidFill>
                <a:latin typeface="Verdana" pitchFamily="34" charset="0"/>
              </a:defRPr>
            </a:lvl6pPr>
            <a:lvl7pPr marL="2980608" indent="-229278" eaLnBrk="0" fontAlgn="base" hangingPunct="0">
              <a:spcBef>
                <a:spcPct val="0"/>
              </a:spcBef>
              <a:spcAft>
                <a:spcPct val="0"/>
              </a:spcAft>
              <a:defRPr b="1">
                <a:solidFill>
                  <a:schemeClr val="tx1"/>
                </a:solidFill>
                <a:latin typeface="Verdana" pitchFamily="34" charset="0"/>
              </a:defRPr>
            </a:lvl7pPr>
            <a:lvl8pPr marL="3439163" indent="-229278" eaLnBrk="0" fontAlgn="base" hangingPunct="0">
              <a:spcBef>
                <a:spcPct val="0"/>
              </a:spcBef>
              <a:spcAft>
                <a:spcPct val="0"/>
              </a:spcAft>
              <a:defRPr b="1">
                <a:solidFill>
                  <a:schemeClr val="tx1"/>
                </a:solidFill>
                <a:latin typeface="Verdana" pitchFamily="34" charset="0"/>
              </a:defRPr>
            </a:lvl8pPr>
            <a:lvl9pPr marL="3897717" indent="-229278" eaLnBrk="0" fontAlgn="base" hangingPunct="0">
              <a:spcBef>
                <a:spcPct val="0"/>
              </a:spcBef>
              <a:spcAft>
                <a:spcPct val="0"/>
              </a:spcAft>
              <a:defRPr b="1">
                <a:solidFill>
                  <a:schemeClr val="tx1"/>
                </a:solidFill>
                <a:latin typeface="Verdana" pitchFamily="34" charset="0"/>
              </a:defRPr>
            </a:lvl9pPr>
          </a:lstStyle>
          <a:p>
            <a:fld id="{EA51362E-2835-4571-98DD-AD1535923A4B}" type="slidenum">
              <a:rPr lang="sv-SE" b="0" smtClean="0">
                <a:solidFill>
                  <a:srgbClr val="000000"/>
                </a:solidFill>
              </a:rPr>
              <a:pPr/>
              <a:t>26</a:t>
            </a:fld>
            <a:endParaRPr lang="sv-SE" b="0" smtClean="0">
              <a:solidFill>
                <a:srgbClr val="000000"/>
              </a:solidFill>
            </a:endParaRPr>
          </a:p>
        </p:txBody>
      </p:sp>
      <p:sp>
        <p:nvSpPr>
          <p:cNvPr id="82947" name="Rectangle 2"/>
          <p:cNvSpPr>
            <a:spLocks noGrp="1" noRot="1" noChangeAspect="1" noChangeArrowheads="1" noTextEdit="1"/>
          </p:cNvSpPr>
          <p:nvPr>
            <p:ph type="sldImg"/>
          </p:nvPr>
        </p:nvSpPr>
        <p:spPr>
          <a:xfrm>
            <a:off x="917575" y="744538"/>
            <a:ext cx="4962525" cy="3722687"/>
          </a:xfrm>
          <a:ln/>
        </p:spPr>
      </p:sp>
      <p:sp>
        <p:nvSpPr>
          <p:cNvPr id="82948" name="Rectangle 3"/>
          <p:cNvSpPr>
            <a:spLocks noGrp="1" noChangeArrowheads="1"/>
          </p:cNvSpPr>
          <p:nvPr>
            <p:ph type="body" idx="1"/>
          </p:nvPr>
        </p:nvSpPr>
        <p:spPr>
          <a:xfrm>
            <a:off x="679452" y="4714879"/>
            <a:ext cx="5438774" cy="4467225"/>
          </a:xfrm>
          <a:noFill/>
        </p:spPr>
        <p:txBody>
          <a:bodyPr/>
          <a:lstStyle/>
          <a:p>
            <a:pPr eaLnBrk="1" hangingPunct="1"/>
            <a:r>
              <a:rPr lang="sv-SE" dirty="0"/>
              <a:t>Tack för uppmärksamheten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År 2008 förstärktes det europeiska regelverket och man preciserade skyldigheter för aktörer i hela leveranskedjan ända fram till slutkund. </a:t>
            </a:r>
          </a:p>
          <a:p>
            <a:endParaRPr lang="sv-SE" dirty="0"/>
          </a:p>
          <a:p>
            <a:r>
              <a:rPr lang="sv-SE" dirty="0"/>
              <a:t>Förutom vissa generella krav som redan införts kommer att alla produktregler att anpassas inom en inte alltför avlägsen framtid. Arbetet pågår och vissa produktregler har redan anpassats, vissa håller på och anpassas och resten kommer att anpassas. </a:t>
            </a:r>
          </a:p>
          <a:p>
            <a:endParaRPr lang="sv-SE" dirty="0"/>
          </a:p>
          <a:p>
            <a:r>
              <a:rPr lang="sv-SE" dirty="0" smtClean="0"/>
              <a:t>Det </a:t>
            </a:r>
            <a:r>
              <a:rPr lang="sv-SE" dirty="0"/>
              <a:t>jag ska gå igenom här är grunderna för vad som gäller för de olika ekonomiska aktörerna.</a:t>
            </a:r>
          </a:p>
          <a:p>
            <a:endParaRPr lang="sv-SE" dirty="0"/>
          </a:p>
          <a:p>
            <a:r>
              <a:rPr lang="sv-SE" dirty="0"/>
              <a:t>Vissa smärre skillnader i detaljer kan finnas mellan olika produktregler men i stort sett gäller det jag säger generellt.</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3</a:t>
            </a:fld>
            <a:endParaRPr lang="sv-SE"/>
          </a:p>
        </p:txBody>
      </p:sp>
    </p:spTree>
    <p:extLst>
      <p:ext uri="{BB962C8B-B14F-4D97-AF65-F5344CB8AC3E}">
        <p14:creationId xmlns:p14="http://schemas.microsoft.com/office/powerpoint/2010/main" val="394622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huvudsak finns tre ekonomiska aktörer i regelverket. Tillverkare, Importör och Distributör. </a:t>
            </a:r>
          </a:p>
          <a:p>
            <a:endParaRPr lang="sv-SE" dirty="0"/>
          </a:p>
          <a:p>
            <a:r>
              <a:rPr lang="sv-SE" dirty="0"/>
              <a:t>Tillverkaren kan under vissa förutsättningar delegera vissa skyldigheter till en representant.</a:t>
            </a:r>
          </a:p>
          <a:p>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4</a:t>
            </a:fld>
            <a:endParaRPr lang="sv-SE"/>
          </a:p>
        </p:txBody>
      </p:sp>
    </p:spTree>
    <p:extLst>
      <p:ext uri="{BB962C8B-B14F-4D97-AF65-F5344CB8AC3E}">
        <p14:creationId xmlns:p14="http://schemas.microsoft.com/office/powerpoint/2010/main" val="402339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a:t>
            </a:r>
            <a:r>
              <a:rPr lang="sv-SE" dirty="0"/>
              <a:t>börjar med att titta närmare på vad en tillverkare är.</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5</a:t>
            </a:fld>
            <a:endParaRPr lang="sv-SE"/>
          </a:p>
        </p:txBody>
      </p:sp>
    </p:spTree>
    <p:extLst>
      <p:ext uri="{BB962C8B-B14F-4D97-AF65-F5344CB8AC3E}">
        <p14:creationId xmlns:p14="http://schemas.microsoft.com/office/powerpoint/2010/main" val="402339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Ett antal skyldigheter är kopplade till att vara tillverkare. </a:t>
            </a:r>
          </a:p>
          <a:p>
            <a:endParaRPr lang="sv-SE" dirty="0"/>
          </a:p>
          <a:p>
            <a:r>
              <a:rPr lang="sv-SE" dirty="0"/>
              <a:t>Dessa skyldigheter gäller även för andra aktörer som kan betraktas som tillverkare.</a:t>
            </a:r>
          </a:p>
        </p:txBody>
      </p:sp>
      <p:sp>
        <p:nvSpPr>
          <p:cNvPr id="4" name="Platshållare för bildnummer 3"/>
          <p:cNvSpPr>
            <a:spLocks noGrp="1"/>
          </p:cNvSpPr>
          <p:nvPr>
            <p:ph type="sldNum" sz="quarter" idx="10"/>
          </p:nvPr>
        </p:nvSpPr>
        <p:spPr/>
        <p:txBody>
          <a:bodyPr/>
          <a:lstStyle/>
          <a:p>
            <a:fld id="{101CE987-8A5A-44AC-962A-769D8E02762E}" type="slidenum">
              <a:rPr lang="sv-SE" smtClean="0"/>
              <a:pPr/>
              <a:t>6</a:t>
            </a:fld>
            <a:endParaRPr lang="sv-SE"/>
          </a:p>
        </p:txBody>
      </p:sp>
    </p:spTree>
    <p:extLst>
      <p:ext uri="{BB962C8B-B14F-4D97-AF65-F5344CB8AC3E}">
        <p14:creationId xmlns:p14="http://schemas.microsoft.com/office/powerpoint/2010/main" val="156046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vissa fall gäller lagstiftningen även</a:t>
            </a:r>
            <a:r>
              <a:rPr lang="sv-SE" baseline="0" dirty="0" smtClean="0"/>
              <a:t> om produkten inte släpps ut på marknaden. Kraven ska då vara uppfyllda när produkten tas i drift.</a:t>
            </a: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7</a:t>
            </a:fld>
            <a:endParaRPr lang="sv-SE"/>
          </a:p>
        </p:txBody>
      </p:sp>
    </p:spTree>
    <p:extLst>
      <p:ext uri="{BB962C8B-B14F-4D97-AF65-F5344CB8AC3E}">
        <p14:creationId xmlns:p14="http://schemas.microsoft.com/office/powerpoint/2010/main" val="2953924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958" indent="-171958">
              <a:buFont typeface="Arial" charset="0"/>
              <a:buChar char="•"/>
            </a:pPr>
            <a:r>
              <a:rPr lang="sv-SE" dirty="0" err="1"/>
              <a:t>Branding</a:t>
            </a:r>
            <a:r>
              <a:rPr lang="sv-SE" dirty="0"/>
              <a:t>. </a:t>
            </a:r>
          </a:p>
          <a:p>
            <a:pPr marL="171958" indent="-171958">
              <a:buFont typeface="Arial" charset="0"/>
              <a:buChar char="•"/>
            </a:pPr>
            <a:endParaRPr lang="sv-SE" dirty="0"/>
          </a:p>
          <a:p>
            <a:pPr marL="171958" indent="-171958">
              <a:buFont typeface="Arial" charset="0"/>
              <a:buChar char="•"/>
            </a:pPr>
            <a:r>
              <a:rPr lang="sv-SE" dirty="0"/>
              <a:t>Köper upp produkter avsedda för ett tredje land. Snöskotrar i Canada, entreprenadmaskiner i USA, båtmotorer i Thailand etc.</a:t>
            </a:r>
          </a:p>
          <a:p>
            <a:endParaRPr lang="sv-SE" dirty="0"/>
          </a:p>
          <a:p>
            <a:pPr marL="171958" indent="-171958">
              <a:buFont typeface="Arial" charset="0"/>
              <a:buChar char="•"/>
            </a:pPr>
            <a:r>
              <a:rPr lang="sv-SE" dirty="0"/>
              <a:t>Andra grundläggande krav blir tillämpliga. T.ex. en vattenkokare som man saluför för att göra rent cykelkedjor i fotogen. </a:t>
            </a:r>
          </a:p>
          <a:p>
            <a:pPr marL="171958" indent="-171958">
              <a:buFont typeface="Arial" charset="0"/>
              <a:buChar char="•"/>
            </a:pPr>
            <a:endParaRPr lang="sv-SE" dirty="0"/>
          </a:p>
          <a:p>
            <a:pPr marL="171958" indent="-171958">
              <a:buFont typeface="Arial" charset="0"/>
              <a:buChar char="•"/>
            </a:pPr>
            <a:r>
              <a:rPr lang="sv-SE" dirty="0"/>
              <a:t>Så mycket så att den är att betrakta som ny.</a:t>
            </a:r>
          </a:p>
          <a:p>
            <a:pPr marL="171958" indent="-171958">
              <a:buFont typeface="Arial" charset="0"/>
              <a:buChar char="•"/>
            </a:pP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8</a:t>
            </a:fld>
            <a:endParaRPr lang="sv-SE"/>
          </a:p>
        </p:txBody>
      </p:sp>
    </p:spTree>
    <p:extLst>
      <p:ext uri="{BB962C8B-B14F-4D97-AF65-F5344CB8AC3E}">
        <p14:creationId xmlns:p14="http://schemas.microsoft.com/office/powerpoint/2010/main" val="2790225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är en </a:t>
            </a:r>
            <a:r>
              <a:rPr lang="sv-SE" dirty="0" smtClean="0"/>
              <a:t>representant?</a:t>
            </a:r>
            <a:endParaRPr lang="sv-SE" dirty="0"/>
          </a:p>
        </p:txBody>
      </p:sp>
      <p:sp>
        <p:nvSpPr>
          <p:cNvPr id="4" name="Platshållare för bildnummer 3"/>
          <p:cNvSpPr>
            <a:spLocks noGrp="1"/>
          </p:cNvSpPr>
          <p:nvPr>
            <p:ph type="sldNum" sz="quarter" idx="10"/>
          </p:nvPr>
        </p:nvSpPr>
        <p:spPr/>
        <p:txBody>
          <a:bodyPr/>
          <a:lstStyle/>
          <a:p>
            <a:fld id="{101CE987-8A5A-44AC-962A-769D8E02762E}" type="slidenum">
              <a:rPr lang="sv-SE" smtClean="0"/>
              <a:pPr/>
              <a:t>9</a:t>
            </a:fld>
            <a:endParaRPr lang="sv-SE"/>
          </a:p>
        </p:txBody>
      </p:sp>
    </p:spTree>
    <p:extLst>
      <p:ext uri="{BB962C8B-B14F-4D97-AF65-F5344CB8AC3E}">
        <p14:creationId xmlns:p14="http://schemas.microsoft.com/office/powerpoint/2010/main" val="369722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0"/>
          <p:cNvSpPr>
            <a:spLocks noGrp="1" noChangeArrowheads="1"/>
          </p:cNvSpPr>
          <p:nvPr>
            <p:ph type="dt" sz="half" idx="10"/>
          </p:nvPr>
        </p:nvSpPr>
        <p:spPr>
          <a:ln/>
        </p:spPr>
        <p:txBody>
          <a:bodyPr/>
          <a:lstStyle>
            <a:lvl1pPr>
              <a:defRPr/>
            </a:lvl1pPr>
          </a:lstStyle>
          <a:p>
            <a:pPr>
              <a:defRPr/>
            </a:pPr>
            <a:fld id="{08D6F971-3E4F-4B68-913A-2E96EA1EEB96}" type="datetime1">
              <a:rPr lang="sv-SE" smtClean="0">
                <a:solidFill>
                  <a:srgbClr val="000000"/>
                </a:solidFill>
              </a:rPr>
              <a:t>2016-09-01</a:t>
            </a:fld>
            <a:endParaRPr lang="sv-SE">
              <a:solidFill>
                <a:srgbClr val="000000"/>
              </a:solidFill>
            </a:endParaRPr>
          </a:p>
        </p:txBody>
      </p:sp>
      <p:sp>
        <p:nvSpPr>
          <p:cNvPr id="5" name="Rectangle 21"/>
          <p:cNvSpPr>
            <a:spLocks noGrp="1" noChangeArrowheads="1"/>
          </p:cNvSpPr>
          <p:nvPr>
            <p:ph type="ftr" sz="quarter" idx="11"/>
          </p:nvPr>
        </p:nvSpPr>
        <p:spPr>
          <a:ln/>
        </p:spPr>
        <p:txBody>
          <a:bodyPr/>
          <a:lstStyle>
            <a:lvl1pPr>
              <a:defRPr/>
            </a:lvl1pPr>
          </a:lstStyle>
          <a:p>
            <a:pPr>
              <a:defRPr/>
            </a:pPr>
            <a:r>
              <a:rPr lang="sv-SE">
                <a:solidFill>
                  <a:srgbClr val="000000"/>
                </a:solidFill>
              </a:rPr>
              <a:t>MO</a:t>
            </a:r>
          </a:p>
        </p:txBody>
      </p:sp>
      <p:sp>
        <p:nvSpPr>
          <p:cNvPr id="6" name="Rectangle 22"/>
          <p:cNvSpPr>
            <a:spLocks noGrp="1" noChangeArrowheads="1"/>
          </p:cNvSpPr>
          <p:nvPr>
            <p:ph type="sldNum" sz="quarter" idx="12"/>
          </p:nvPr>
        </p:nvSpPr>
        <p:spPr>
          <a:ln/>
        </p:spPr>
        <p:txBody>
          <a:bodyPr/>
          <a:lstStyle>
            <a:lvl1pPr>
              <a:defRPr/>
            </a:lvl1pPr>
          </a:lstStyle>
          <a:p>
            <a:pPr>
              <a:defRPr/>
            </a:pPr>
            <a:fld id="{9D0E4326-4169-4F15-8581-F7FC8EB02210}"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07676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0"/>
          <p:cNvSpPr>
            <a:spLocks noGrp="1" noChangeArrowheads="1"/>
          </p:cNvSpPr>
          <p:nvPr>
            <p:ph type="dt" sz="half" idx="10"/>
          </p:nvPr>
        </p:nvSpPr>
        <p:spPr>
          <a:ln/>
        </p:spPr>
        <p:txBody>
          <a:bodyPr/>
          <a:lstStyle>
            <a:lvl1pPr>
              <a:defRPr/>
            </a:lvl1pPr>
          </a:lstStyle>
          <a:p>
            <a:pPr>
              <a:defRPr/>
            </a:pPr>
            <a:fld id="{27E69465-FF14-47AA-975D-07B08E3BA29D}" type="datetime1">
              <a:rPr lang="sv-SE" smtClean="0">
                <a:solidFill>
                  <a:srgbClr val="000000"/>
                </a:solidFill>
              </a:rPr>
              <a:t>2016-09-01</a:t>
            </a:fld>
            <a:endParaRPr lang="sv-SE">
              <a:solidFill>
                <a:srgbClr val="000000"/>
              </a:solidFill>
            </a:endParaRPr>
          </a:p>
        </p:txBody>
      </p:sp>
      <p:sp>
        <p:nvSpPr>
          <p:cNvPr id="5" name="Rectangle 21"/>
          <p:cNvSpPr>
            <a:spLocks noGrp="1" noChangeArrowheads="1"/>
          </p:cNvSpPr>
          <p:nvPr>
            <p:ph type="ftr" sz="quarter" idx="11"/>
          </p:nvPr>
        </p:nvSpPr>
        <p:spPr>
          <a:ln/>
        </p:spPr>
        <p:txBody>
          <a:bodyPr/>
          <a:lstStyle>
            <a:lvl1pPr>
              <a:defRPr/>
            </a:lvl1pPr>
          </a:lstStyle>
          <a:p>
            <a:pPr>
              <a:defRPr/>
            </a:pPr>
            <a:r>
              <a:rPr lang="sv-SE">
                <a:solidFill>
                  <a:srgbClr val="000000"/>
                </a:solidFill>
              </a:rPr>
              <a:t>MO</a:t>
            </a:r>
          </a:p>
        </p:txBody>
      </p:sp>
      <p:sp>
        <p:nvSpPr>
          <p:cNvPr id="6" name="Rectangle 22"/>
          <p:cNvSpPr>
            <a:spLocks noGrp="1" noChangeArrowheads="1"/>
          </p:cNvSpPr>
          <p:nvPr>
            <p:ph type="sldNum" sz="quarter" idx="12"/>
          </p:nvPr>
        </p:nvSpPr>
        <p:spPr>
          <a:ln/>
        </p:spPr>
        <p:txBody>
          <a:bodyPr/>
          <a:lstStyle>
            <a:lvl1pPr>
              <a:defRPr/>
            </a:lvl1pPr>
          </a:lstStyle>
          <a:p>
            <a:pPr>
              <a:defRPr/>
            </a:pPr>
            <a:fld id="{9D0E4326-4169-4F15-8581-F7FC8EB02210}" type="slidenum">
              <a:rPr lang="sv-SE">
                <a:solidFill>
                  <a:srgbClr val="000000"/>
                </a:solidFill>
              </a:rPr>
              <a:pPr>
                <a:defRPr/>
              </a:pPr>
              <a:t>‹#›</a:t>
            </a:fld>
            <a:endParaRPr lang="sv-SE">
              <a:solidFill>
                <a:srgbClr val="000000"/>
              </a:solidFill>
            </a:endParaRPr>
          </a:p>
        </p:txBody>
      </p:sp>
    </p:spTree>
    <p:extLst>
      <p:ext uri="{BB962C8B-B14F-4D97-AF65-F5344CB8AC3E}">
        <p14:creationId xmlns:p14="http://schemas.microsoft.com/office/powerpoint/2010/main" val="1076765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ChangeArrowheads="1"/>
          </p:cNvSpPr>
          <p:nvPr/>
        </p:nvSpPr>
        <p:spPr bwMode="auto">
          <a:xfrm>
            <a:off x="304800" y="298450"/>
            <a:ext cx="604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400">
              <a:solidFill>
                <a:srgbClr val="000000"/>
              </a:solidFill>
              <a:latin typeface="Verdana" pitchFamily="34" charset="0"/>
            </a:endParaRPr>
          </a:p>
        </p:txBody>
      </p:sp>
      <p:sp>
        <p:nvSpPr>
          <p:cNvPr id="1028" name="Rectangle 11"/>
          <p:cNvSpPr>
            <a:spLocks noChangeArrowheads="1"/>
          </p:cNvSpPr>
          <p:nvPr/>
        </p:nvSpPr>
        <p:spPr bwMode="auto">
          <a:xfrm>
            <a:off x="1249363" y="179388"/>
            <a:ext cx="1841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400">
              <a:solidFill>
                <a:srgbClr val="000000"/>
              </a:solidFill>
              <a:latin typeface="Verdana" pitchFamily="34" charset="0"/>
            </a:endParaRPr>
          </a:p>
        </p:txBody>
      </p:sp>
      <p:sp>
        <p:nvSpPr>
          <p:cNvPr id="1029" name="Rectangle 13"/>
          <p:cNvSpPr>
            <a:spLocks noChangeArrowheads="1"/>
          </p:cNvSpPr>
          <p:nvPr/>
        </p:nvSpPr>
        <p:spPr bwMode="auto">
          <a:xfrm>
            <a:off x="566738" y="155575"/>
            <a:ext cx="184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400">
              <a:solidFill>
                <a:srgbClr val="000000"/>
              </a:solidFill>
              <a:latin typeface="Verdana" pitchFamily="34" charset="0"/>
            </a:endParaRPr>
          </a:p>
        </p:txBody>
      </p:sp>
      <p:sp>
        <p:nvSpPr>
          <p:cNvPr id="1030" name="Rectangle 18"/>
          <p:cNvSpPr>
            <a:spLocks noGrp="1" noChangeArrowheads="1"/>
          </p:cNvSpPr>
          <p:nvPr>
            <p:ph type="title"/>
          </p:nvPr>
        </p:nvSpPr>
        <p:spPr bwMode="auto">
          <a:xfrm>
            <a:off x="685800" y="1446213"/>
            <a:ext cx="77724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1031" name="Rectangle 19"/>
          <p:cNvSpPr>
            <a:spLocks noGrp="1" noChangeArrowheads="1"/>
          </p:cNvSpPr>
          <p:nvPr>
            <p:ph type="body" idx="1"/>
          </p:nvPr>
        </p:nvSpPr>
        <p:spPr bwMode="auto">
          <a:xfrm>
            <a:off x="685800" y="2360613"/>
            <a:ext cx="7772400"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44" name="Rectangle 20"/>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Times"/>
              </a:defRPr>
            </a:lvl1pPr>
          </a:lstStyle>
          <a:p>
            <a:pPr>
              <a:defRPr/>
            </a:pPr>
            <a:fld id="{62C94F97-4E21-4987-902D-95ACB59B917D}" type="datetime1">
              <a:rPr lang="sv-SE" smtClean="0">
                <a:solidFill>
                  <a:srgbClr val="000000"/>
                </a:solidFill>
              </a:rPr>
              <a:t>2016-09-01</a:t>
            </a:fld>
            <a:endParaRPr lang="sv-SE">
              <a:solidFill>
                <a:srgbClr val="000000"/>
              </a:solidFill>
            </a:endParaRPr>
          </a:p>
        </p:txBody>
      </p:sp>
      <p:sp>
        <p:nvSpPr>
          <p:cNvPr id="1045" name="Rectangle 2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Times"/>
              </a:defRPr>
            </a:lvl1pPr>
          </a:lstStyle>
          <a:p>
            <a:pPr>
              <a:defRPr/>
            </a:pPr>
            <a:r>
              <a:rPr lang="sv-SE">
                <a:solidFill>
                  <a:srgbClr val="000000"/>
                </a:solidFill>
              </a:rPr>
              <a:t>MO</a:t>
            </a:r>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Times"/>
              </a:defRPr>
            </a:lvl1pPr>
          </a:lstStyle>
          <a:p>
            <a:pPr>
              <a:defRPr/>
            </a:pPr>
            <a:fld id="{FE0C970A-082D-48C3-B2D1-143BED5A7DF3}" type="slidenum">
              <a:rPr lang="sv-SE">
                <a:solidFill>
                  <a:srgbClr val="000000"/>
                </a:solidFill>
              </a:rPr>
              <a:pPr>
                <a:defRPr/>
              </a:pPr>
              <a:t>‹#›</a:t>
            </a:fld>
            <a:endParaRPr lang="sv-SE">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b="1">
          <a:solidFill>
            <a:schemeClr val="tx2"/>
          </a:solidFill>
          <a:latin typeface="Verdana" pitchFamily="34" charset="0"/>
        </a:defRPr>
      </a:lvl2pPr>
      <a:lvl3pPr algn="l" rtl="0" eaLnBrk="1" fontAlgn="base" hangingPunct="1">
        <a:spcBef>
          <a:spcPct val="0"/>
        </a:spcBef>
        <a:spcAft>
          <a:spcPct val="0"/>
        </a:spcAft>
        <a:defRPr sz="2000" b="1">
          <a:solidFill>
            <a:schemeClr val="tx2"/>
          </a:solidFill>
          <a:latin typeface="Verdana" pitchFamily="34" charset="0"/>
        </a:defRPr>
      </a:lvl3pPr>
      <a:lvl4pPr algn="l" rtl="0" eaLnBrk="1" fontAlgn="base" hangingPunct="1">
        <a:spcBef>
          <a:spcPct val="0"/>
        </a:spcBef>
        <a:spcAft>
          <a:spcPct val="0"/>
        </a:spcAft>
        <a:defRPr sz="2000" b="1">
          <a:solidFill>
            <a:schemeClr val="tx2"/>
          </a:solidFill>
          <a:latin typeface="Verdana" pitchFamily="34" charset="0"/>
        </a:defRPr>
      </a:lvl4pPr>
      <a:lvl5pPr algn="l" rtl="0" eaLnBrk="1" fontAlgn="base" hangingPunct="1">
        <a:spcBef>
          <a:spcPct val="0"/>
        </a:spcBef>
        <a:spcAft>
          <a:spcPct val="0"/>
        </a:spcAft>
        <a:defRPr sz="2000" b="1">
          <a:solidFill>
            <a:schemeClr val="tx2"/>
          </a:solidFill>
          <a:latin typeface="Verdana" pitchFamily="34" charset="0"/>
        </a:defRPr>
      </a:lvl5pPr>
      <a:lvl6pPr marL="457200" algn="l" rtl="0" eaLnBrk="1" fontAlgn="base" hangingPunct="1">
        <a:spcBef>
          <a:spcPct val="0"/>
        </a:spcBef>
        <a:spcAft>
          <a:spcPct val="0"/>
        </a:spcAft>
        <a:defRPr sz="2000" b="1">
          <a:solidFill>
            <a:schemeClr val="tx2"/>
          </a:solidFill>
          <a:latin typeface="Verdana" pitchFamily="34" charset="0"/>
        </a:defRPr>
      </a:lvl6pPr>
      <a:lvl7pPr marL="914400" algn="l" rtl="0" eaLnBrk="1" fontAlgn="base" hangingPunct="1">
        <a:spcBef>
          <a:spcPct val="0"/>
        </a:spcBef>
        <a:spcAft>
          <a:spcPct val="0"/>
        </a:spcAft>
        <a:defRPr sz="2000" b="1">
          <a:solidFill>
            <a:schemeClr val="tx2"/>
          </a:solidFill>
          <a:latin typeface="Verdana" pitchFamily="34" charset="0"/>
        </a:defRPr>
      </a:lvl7pPr>
      <a:lvl8pPr marL="1371600" algn="l" rtl="0" eaLnBrk="1" fontAlgn="base" hangingPunct="1">
        <a:spcBef>
          <a:spcPct val="0"/>
        </a:spcBef>
        <a:spcAft>
          <a:spcPct val="0"/>
        </a:spcAft>
        <a:defRPr sz="2000" b="1">
          <a:solidFill>
            <a:schemeClr val="tx2"/>
          </a:solidFill>
          <a:latin typeface="Verdana" pitchFamily="34" charset="0"/>
        </a:defRPr>
      </a:lvl8pPr>
      <a:lvl9pPr marL="1828800" algn="l" rtl="0" eaLnBrk="1" fontAlgn="base" hangingPunct="1">
        <a:spcBef>
          <a:spcPct val="0"/>
        </a:spcBef>
        <a:spcAft>
          <a:spcPct val="0"/>
        </a:spcAft>
        <a:defRPr sz="2000" b="1">
          <a:solidFill>
            <a:schemeClr val="tx2"/>
          </a:solidFill>
          <a:latin typeface="Verdana" pitchFamily="34"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742950" indent="-285750" algn="l" rtl="0" eaLnBrk="1" fontAlgn="base" hangingPunct="1">
        <a:spcBef>
          <a:spcPct val="20000"/>
        </a:spcBef>
        <a:spcAft>
          <a:spcPct val="0"/>
        </a:spcAft>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ChangeArrowheads="1"/>
          </p:cNvSpPr>
          <p:nvPr/>
        </p:nvSpPr>
        <p:spPr bwMode="auto">
          <a:xfrm>
            <a:off x="304800" y="298450"/>
            <a:ext cx="604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400">
              <a:solidFill>
                <a:srgbClr val="000000"/>
              </a:solidFill>
              <a:latin typeface="Verdana" pitchFamily="34" charset="0"/>
            </a:endParaRPr>
          </a:p>
        </p:txBody>
      </p:sp>
      <p:sp>
        <p:nvSpPr>
          <p:cNvPr id="1028" name="Rectangle 11"/>
          <p:cNvSpPr>
            <a:spLocks noChangeArrowheads="1"/>
          </p:cNvSpPr>
          <p:nvPr/>
        </p:nvSpPr>
        <p:spPr bwMode="auto">
          <a:xfrm>
            <a:off x="1249363" y="179388"/>
            <a:ext cx="1841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400">
              <a:solidFill>
                <a:srgbClr val="000000"/>
              </a:solidFill>
              <a:latin typeface="Verdana" pitchFamily="34" charset="0"/>
            </a:endParaRPr>
          </a:p>
        </p:txBody>
      </p:sp>
      <p:sp>
        <p:nvSpPr>
          <p:cNvPr id="1029" name="Rectangle 13"/>
          <p:cNvSpPr>
            <a:spLocks noChangeArrowheads="1"/>
          </p:cNvSpPr>
          <p:nvPr/>
        </p:nvSpPr>
        <p:spPr bwMode="auto">
          <a:xfrm>
            <a:off x="566738" y="155575"/>
            <a:ext cx="184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400">
              <a:solidFill>
                <a:srgbClr val="000000"/>
              </a:solidFill>
              <a:latin typeface="Verdana" pitchFamily="34" charset="0"/>
            </a:endParaRPr>
          </a:p>
        </p:txBody>
      </p:sp>
      <p:sp>
        <p:nvSpPr>
          <p:cNvPr id="1030" name="Rectangle 18"/>
          <p:cNvSpPr>
            <a:spLocks noGrp="1" noChangeArrowheads="1"/>
          </p:cNvSpPr>
          <p:nvPr>
            <p:ph type="title"/>
          </p:nvPr>
        </p:nvSpPr>
        <p:spPr bwMode="auto">
          <a:xfrm>
            <a:off x="685800" y="1446213"/>
            <a:ext cx="77724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1031" name="Rectangle 19"/>
          <p:cNvSpPr>
            <a:spLocks noGrp="1" noChangeArrowheads="1"/>
          </p:cNvSpPr>
          <p:nvPr>
            <p:ph type="body" idx="1"/>
          </p:nvPr>
        </p:nvSpPr>
        <p:spPr bwMode="auto">
          <a:xfrm>
            <a:off x="685800" y="2360613"/>
            <a:ext cx="7772400"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44" name="Rectangle 20"/>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Times"/>
              </a:defRPr>
            </a:lvl1pPr>
          </a:lstStyle>
          <a:p>
            <a:pPr>
              <a:defRPr/>
            </a:pPr>
            <a:fld id="{C438A624-61B6-4068-BAEB-54C2D9626938}" type="datetime1">
              <a:rPr lang="sv-SE" smtClean="0">
                <a:solidFill>
                  <a:srgbClr val="000000"/>
                </a:solidFill>
              </a:rPr>
              <a:t>2016-09-01</a:t>
            </a:fld>
            <a:endParaRPr lang="sv-SE">
              <a:solidFill>
                <a:srgbClr val="000000"/>
              </a:solidFill>
            </a:endParaRPr>
          </a:p>
        </p:txBody>
      </p:sp>
      <p:sp>
        <p:nvSpPr>
          <p:cNvPr id="1045" name="Rectangle 2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Times"/>
              </a:defRPr>
            </a:lvl1pPr>
          </a:lstStyle>
          <a:p>
            <a:pPr>
              <a:defRPr/>
            </a:pPr>
            <a:r>
              <a:rPr lang="sv-SE">
                <a:solidFill>
                  <a:srgbClr val="000000"/>
                </a:solidFill>
              </a:rPr>
              <a:t>MO</a:t>
            </a:r>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Times"/>
              </a:defRPr>
            </a:lvl1pPr>
          </a:lstStyle>
          <a:p>
            <a:pPr>
              <a:defRPr/>
            </a:pPr>
            <a:fld id="{FE0C970A-082D-48C3-B2D1-143BED5A7DF3}" type="slidenum">
              <a:rPr lang="sv-SE">
                <a:solidFill>
                  <a:srgbClr val="000000"/>
                </a:solidFill>
              </a:rPr>
              <a:pPr>
                <a:defRPr/>
              </a:pPr>
              <a:t>‹#›</a:t>
            </a:fld>
            <a:endParaRPr lang="sv-SE">
              <a:solidFill>
                <a:srgbClr val="000000"/>
              </a:solidFill>
            </a:endParaRPr>
          </a:p>
        </p:txBody>
      </p:sp>
    </p:spTree>
  </p:cSld>
  <p:clrMap bg1="lt1" tx1="dk1" bg2="lt2" tx2="dk2" accent1="accent1" accent2="accent2" accent3="accent3" accent4="accent4" accent5="accent5" accent6="accent6" hlink="hlink" folHlink="folHlink"/>
  <p:sldLayoutIdLst>
    <p:sldLayoutId id="2147483771" r:id="rId1"/>
  </p:sldLayoutIdLst>
  <p:hf hdr="0" ftr="0" dt="0"/>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Verdana" pitchFamily="34" charset="0"/>
        </a:defRPr>
      </a:lvl2pPr>
      <a:lvl3pPr algn="l" rtl="0" eaLnBrk="0" fontAlgn="base" hangingPunct="0">
        <a:spcBef>
          <a:spcPct val="0"/>
        </a:spcBef>
        <a:spcAft>
          <a:spcPct val="0"/>
        </a:spcAft>
        <a:defRPr sz="2000" b="1">
          <a:solidFill>
            <a:schemeClr val="tx2"/>
          </a:solidFill>
          <a:latin typeface="Verdana" pitchFamily="34" charset="0"/>
        </a:defRPr>
      </a:lvl3pPr>
      <a:lvl4pPr algn="l" rtl="0" eaLnBrk="0" fontAlgn="base" hangingPunct="0">
        <a:spcBef>
          <a:spcPct val="0"/>
        </a:spcBef>
        <a:spcAft>
          <a:spcPct val="0"/>
        </a:spcAft>
        <a:defRPr sz="2000" b="1">
          <a:solidFill>
            <a:schemeClr val="tx2"/>
          </a:solidFill>
          <a:latin typeface="Verdana" pitchFamily="34" charset="0"/>
        </a:defRPr>
      </a:lvl4pPr>
      <a:lvl5pPr algn="l" rtl="0" eaLnBrk="0" fontAlgn="base" hangingPunct="0">
        <a:spcBef>
          <a:spcPct val="0"/>
        </a:spcBef>
        <a:spcAft>
          <a:spcPct val="0"/>
        </a:spcAft>
        <a:defRPr sz="2000" b="1">
          <a:solidFill>
            <a:schemeClr val="tx2"/>
          </a:solidFill>
          <a:latin typeface="Verdana" pitchFamily="34"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latshållare för bildnummer 5"/>
          <p:cNvSpPr>
            <a:spLocks noGrp="1"/>
          </p:cNvSpPr>
          <p:nvPr>
            <p:ph type="sldNum" sz="quarter" idx="12"/>
          </p:nvPr>
        </p:nvSpPr>
        <p:spPr>
          <a:noFill/>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fld id="{8C749D6C-B8A7-431C-985D-03E2FA33FC9E}" type="slidenum">
              <a:rPr lang="sv-SE" b="0" smtClean="0">
                <a:solidFill>
                  <a:srgbClr val="000000"/>
                </a:solidFill>
                <a:latin typeface="Times"/>
              </a:rPr>
              <a:pPr/>
              <a:t>1</a:t>
            </a:fld>
            <a:endParaRPr lang="sv-SE" b="0" smtClean="0">
              <a:solidFill>
                <a:srgbClr val="000000"/>
              </a:solidFill>
              <a:latin typeface="Times"/>
            </a:endParaRPr>
          </a:p>
        </p:txBody>
      </p:sp>
      <p:sp>
        <p:nvSpPr>
          <p:cNvPr id="2051" name="Rectangle 2"/>
          <p:cNvSpPr>
            <a:spLocks noGrp="1" noChangeArrowheads="1"/>
          </p:cNvSpPr>
          <p:nvPr>
            <p:ph type="title"/>
          </p:nvPr>
        </p:nvSpPr>
        <p:spPr/>
        <p:txBody>
          <a:bodyPr/>
          <a:lstStyle/>
          <a:p>
            <a:pPr eaLnBrk="1" hangingPunct="1"/>
            <a:endParaRPr lang="sv-SE" dirty="0" smtClean="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86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3" name="Rectangle 5"/>
          <p:cNvSpPr>
            <a:spLocks noChangeArrowheads="1"/>
          </p:cNvSpPr>
          <p:nvPr/>
        </p:nvSpPr>
        <p:spPr bwMode="auto">
          <a:xfrm>
            <a:off x="900113" y="1628775"/>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sv-SE" sz="1600" dirty="0">
                <a:solidFill>
                  <a:srgbClr val="000000"/>
                </a:solidFill>
                <a:latin typeface="Verdana" pitchFamily="34" charset="0"/>
              </a:rPr>
              <a:t>Marknadskontrollrådets </a:t>
            </a:r>
            <a:r>
              <a:rPr lang="sv-SE" sz="1600" dirty="0" smtClean="0">
                <a:solidFill>
                  <a:srgbClr val="000000"/>
                </a:solidFill>
                <a:latin typeface="Verdana" pitchFamily="34" charset="0"/>
              </a:rPr>
              <a:t>seminarium ”</a:t>
            </a:r>
            <a:r>
              <a:rPr lang="sv-SE" sz="1600" dirty="0">
                <a:solidFill>
                  <a:srgbClr val="000000"/>
                </a:solidFill>
                <a:latin typeface="Verdana" pitchFamily="34" charset="0"/>
              </a:rPr>
              <a:t>Din produkt, ditt ansvar </a:t>
            </a:r>
            <a:r>
              <a:rPr lang="sv-SE" sz="1600" dirty="0" smtClean="0">
                <a:solidFill>
                  <a:srgbClr val="000000"/>
                </a:solidFill>
                <a:latin typeface="Verdana" pitchFamily="34" charset="0"/>
              </a:rPr>
              <a:t>”</a:t>
            </a:r>
            <a:endParaRPr lang="sv-SE" sz="1600" dirty="0">
              <a:solidFill>
                <a:srgbClr val="000000"/>
              </a:solidFill>
              <a:latin typeface="Verdana" pitchFamily="34" charset="0"/>
            </a:endParaRPr>
          </a:p>
          <a:p>
            <a:pPr algn="ctr"/>
            <a:r>
              <a:rPr lang="sv-SE" sz="1600" dirty="0">
                <a:solidFill>
                  <a:srgbClr val="000000"/>
                </a:solidFill>
                <a:latin typeface="Verdana" pitchFamily="34" charset="0"/>
              </a:rPr>
              <a:t>Nalen </a:t>
            </a:r>
            <a:r>
              <a:rPr lang="sv-SE" sz="1600" dirty="0" smtClean="0">
                <a:solidFill>
                  <a:srgbClr val="000000"/>
                </a:solidFill>
                <a:latin typeface="Verdana" pitchFamily="34" charset="0"/>
              </a:rPr>
              <a:t>21/4 2015</a:t>
            </a:r>
            <a:endParaRPr lang="sv-SE" sz="1600" dirty="0">
              <a:solidFill>
                <a:srgbClr val="000000"/>
              </a:solidFill>
              <a:latin typeface="Verdana" pitchFamily="34" charset="0"/>
            </a:endParaRPr>
          </a:p>
        </p:txBody>
      </p:sp>
      <p:sp>
        <p:nvSpPr>
          <p:cNvPr id="2054" name="Rectangle 6"/>
          <p:cNvSpPr>
            <a:spLocks noChangeArrowheads="1"/>
          </p:cNvSpPr>
          <p:nvPr/>
        </p:nvSpPr>
        <p:spPr bwMode="auto">
          <a:xfrm>
            <a:off x="827088" y="2928826"/>
            <a:ext cx="7772400" cy="3020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sv-SE" sz="2000" dirty="0">
              <a:solidFill>
                <a:srgbClr val="000000"/>
              </a:solidFill>
              <a:latin typeface="Verdana" pitchFamily="34" charset="0"/>
            </a:endParaRPr>
          </a:p>
          <a:p>
            <a:pPr algn="ctr"/>
            <a:r>
              <a:rPr lang="sv-SE" sz="2400" b="1" dirty="0" smtClean="0">
                <a:solidFill>
                  <a:srgbClr val="000000"/>
                </a:solidFill>
                <a:latin typeface="Verdana" pitchFamily="34" charset="0"/>
              </a:rPr>
              <a:t>Olika </a:t>
            </a:r>
            <a:r>
              <a:rPr lang="sv-SE" sz="2400" b="1" dirty="0">
                <a:solidFill>
                  <a:srgbClr val="000000"/>
                </a:solidFill>
                <a:latin typeface="Verdana" pitchFamily="34" charset="0"/>
              </a:rPr>
              <a:t>roller, olika ansvar</a:t>
            </a:r>
            <a:r>
              <a:rPr lang="sv-SE" sz="2400" b="1" dirty="0" smtClean="0">
                <a:solidFill>
                  <a:srgbClr val="000000"/>
                </a:solidFill>
                <a:latin typeface="Verdana" pitchFamily="34" charset="0"/>
              </a:rPr>
              <a:t>:</a:t>
            </a:r>
          </a:p>
          <a:p>
            <a:pPr algn="ctr"/>
            <a:endParaRPr lang="sv-SE" sz="2400" b="1" dirty="0">
              <a:solidFill>
                <a:srgbClr val="000000"/>
              </a:solidFill>
              <a:latin typeface="Verdana" pitchFamily="34" charset="0"/>
            </a:endParaRPr>
          </a:p>
          <a:p>
            <a:pPr algn="ctr"/>
            <a:r>
              <a:rPr lang="sv-SE" sz="2400" b="1" dirty="0" smtClean="0">
                <a:solidFill>
                  <a:srgbClr val="000000"/>
                </a:solidFill>
                <a:latin typeface="Verdana" pitchFamily="34" charset="0"/>
              </a:rPr>
              <a:t>Tillverkare</a:t>
            </a:r>
            <a:r>
              <a:rPr lang="sv-SE" sz="2400" b="1" dirty="0">
                <a:solidFill>
                  <a:srgbClr val="000000"/>
                </a:solidFill>
                <a:latin typeface="Verdana" pitchFamily="34" charset="0"/>
              </a:rPr>
              <a:t>, importör, </a:t>
            </a:r>
            <a:r>
              <a:rPr lang="sv-SE" sz="2400" b="1" dirty="0" smtClean="0">
                <a:solidFill>
                  <a:srgbClr val="000000"/>
                </a:solidFill>
                <a:latin typeface="Verdana" pitchFamily="34" charset="0"/>
              </a:rPr>
              <a:t>distributör</a:t>
            </a:r>
          </a:p>
          <a:p>
            <a:pPr algn="ctr"/>
            <a:endParaRPr lang="sv-SE" sz="2400" b="1" dirty="0" smtClean="0">
              <a:solidFill>
                <a:srgbClr val="000000"/>
              </a:solidFill>
              <a:latin typeface="Verdana" pitchFamily="34" charset="0"/>
            </a:endParaRPr>
          </a:p>
          <a:p>
            <a:pPr algn="ctr"/>
            <a:endParaRPr lang="sv-SE" sz="2400" b="1" dirty="0">
              <a:solidFill>
                <a:srgbClr val="000000"/>
              </a:solidFill>
              <a:latin typeface="Verdana" pitchFamily="34" charset="0"/>
            </a:endParaRPr>
          </a:p>
          <a:p>
            <a:pPr algn="ctr"/>
            <a:r>
              <a:rPr lang="sv-SE" dirty="0" smtClean="0">
                <a:solidFill>
                  <a:srgbClr val="000000"/>
                </a:solidFill>
                <a:latin typeface="Verdana" pitchFamily="34" charset="0"/>
              </a:rPr>
              <a:t>Göran Lundmark, </a:t>
            </a:r>
            <a:r>
              <a:rPr lang="sv-SE" dirty="0" err="1" smtClean="0">
                <a:solidFill>
                  <a:srgbClr val="000000"/>
                </a:solidFill>
                <a:latin typeface="Verdana" pitchFamily="34" charset="0"/>
              </a:rPr>
              <a:t>Swedac</a:t>
            </a:r>
            <a:endParaRPr lang="sv-SE" dirty="0" smtClean="0">
              <a:solidFill>
                <a:srgbClr val="000000"/>
              </a:solidFill>
              <a:latin typeface="Verdana" pitchFamily="34" charset="0"/>
            </a:endParaRPr>
          </a:p>
          <a:p>
            <a:pPr algn="ctr"/>
            <a:endParaRPr lang="sv-SE" sz="2000" dirty="0">
              <a:solidFill>
                <a:srgbClr val="000000"/>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10</a:t>
            </a:fld>
            <a:endParaRPr lang="sv-SE">
              <a:solidFill>
                <a:srgbClr val="000000"/>
              </a:solidFill>
            </a:endParaRPr>
          </a:p>
        </p:txBody>
      </p:sp>
      <p:sp>
        <p:nvSpPr>
          <p:cNvPr id="5" name="textruta 4"/>
          <p:cNvSpPr txBox="1"/>
          <p:nvPr/>
        </p:nvSpPr>
        <p:spPr>
          <a:xfrm>
            <a:off x="1331640" y="1124744"/>
            <a:ext cx="7056784" cy="4185761"/>
          </a:xfrm>
          <a:prstGeom prst="rect">
            <a:avLst/>
          </a:prstGeom>
          <a:noFill/>
        </p:spPr>
        <p:txBody>
          <a:bodyPr wrap="square" rtlCol="0">
            <a:spAutoFit/>
          </a:bodyPr>
          <a:lstStyle/>
          <a:p>
            <a:pPr algn="ctr"/>
            <a:r>
              <a:rPr lang="sv-SE" sz="2800" b="1" dirty="0" smtClean="0">
                <a:solidFill>
                  <a:srgbClr val="0070C0"/>
                </a:solidFill>
              </a:rPr>
              <a:t>Tillverkarens representant</a:t>
            </a:r>
          </a:p>
          <a:p>
            <a:pPr algn="ctr"/>
            <a:endParaRPr lang="sv-SE" sz="2800" b="1" dirty="0" smtClean="0">
              <a:solidFill>
                <a:srgbClr val="0070C0"/>
              </a:solidFill>
            </a:endParaRPr>
          </a:p>
          <a:p>
            <a:pPr>
              <a:lnSpc>
                <a:spcPct val="150000"/>
              </a:lnSpc>
            </a:pPr>
            <a:r>
              <a:rPr lang="sv-SE" sz="2800" dirty="0" smtClean="0"/>
              <a:t>Fysisk eller juridisk person som är etablerad i Unionen och som enligt skriftlig fullmakt från tillverkaren har rätt att i dennes ställe utföra särskilda uppgifter</a:t>
            </a:r>
            <a:endParaRPr lang="sv-SE" sz="2800" dirty="0"/>
          </a:p>
        </p:txBody>
      </p:sp>
      <p:pic>
        <p:nvPicPr>
          <p:cNvPr id="1026" name="Picture 2" descr="C:\Users\goralund\AppData\Local\Microsoft\Windows\Temporary Internet Files\Content.IE5\ZJY9422M\MC9002971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488140">
            <a:off x="5852363" y="4667537"/>
            <a:ext cx="1815084" cy="1697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880671"/>
      </p:ext>
    </p:extLst>
  </p:cSld>
  <p:clrMapOvr>
    <a:masterClrMapping/>
  </p:clrMapOvr>
  <p:transition spd="slow">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11</a:t>
            </a:fld>
            <a:endParaRPr lang="sv-SE">
              <a:solidFill>
                <a:srgbClr val="000000"/>
              </a:solidFill>
            </a:endParaRPr>
          </a:p>
        </p:txBody>
      </p:sp>
      <p:sp>
        <p:nvSpPr>
          <p:cNvPr id="5" name="textruta 4"/>
          <p:cNvSpPr txBox="1"/>
          <p:nvPr/>
        </p:nvSpPr>
        <p:spPr>
          <a:xfrm>
            <a:off x="971600" y="1412776"/>
            <a:ext cx="7128792" cy="3416320"/>
          </a:xfrm>
          <a:prstGeom prst="rect">
            <a:avLst/>
          </a:prstGeom>
          <a:noFill/>
        </p:spPr>
        <p:txBody>
          <a:bodyPr wrap="square" rtlCol="0">
            <a:spAutoFit/>
          </a:bodyPr>
          <a:lstStyle/>
          <a:p>
            <a:pPr algn="ctr"/>
            <a:r>
              <a:rPr lang="sv-SE" sz="2800" b="1" dirty="0" smtClean="0">
                <a:solidFill>
                  <a:srgbClr val="0070C0"/>
                </a:solidFill>
              </a:rPr>
              <a:t>Ekonomiska aktörer</a:t>
            </a:r>
          </a:p>
          <a:p>
            <a:pPr algn="ctr"/>
            <a:endParaRPr lang="sv-SE" sz="2400" dirty="0"/>
          </a:p>
          <a:p>
            <a:pPr algn="ctr"/>
            <a:r>
              <a:rPr lang="sv-SE" sz="2400" b="1" dirty="0" smtClean="0"/>
              <a:t>Tillverkare</a:t>
            </a:r>
          </a:p>
          <a:p>
            <a:pPr algn="ctr"/>
            <a:endParaRPr lang="sv-SE" sz="2400" dirty="0"/>
          </a:p>
          <a:p>
            <a:pPr algn="r"/>
            <a:r>
              <a:rPr lang="sv-SE" sz="2000" dirty="0" smtClean="0"/>
              <a:t>Tillverkarens representant</a:t>
            </a:r>
          </a:p>
          <a:p>
            <a:pPr algn="ctr"/>
            <a:endParaRPr lang="sv-SE" sz="2000" dirty="0"/>
          </a:p>
          <a:p>
            <a:pPr algn="ctr"/>
            <a:r>
              <a:rPr lang="sv-SE" sz="2400" b="1" dirty="0" smtClean="0">
                <a:solidFill>
                  <a:srgbClr val="FF0000"/>
                </a:solidFill>
              </a:rPr>
              <a:t>Importör</a:t>
            </a:r>
          </a:p>
          <a:p>
            <a:pPr algn="ctr"/>
            <a:endParaRPr lang="sv-SE" sz="2400" b="1" dirty="0"/>
          </a:p>
          <a:p>
            <a:pPr algn="ctr"/>
            <a:r>
              <a:rPr lang="sv-SE" sz="2400" b="1" dirty="0" smtClean="0"/>
              <a:t>Distributör</a:t>
            </a:r>
            <a:endParaRPr lang="sv-SE" sz="2400" b="1" dirty="0"/>
          </a:p>
        </p:txBody>
      </p:sp>
    </p:spTree>
    <p:extLst>
      <p:ext uri="{BB962C8B-B14F-4D97-AF65-F5344CB8AC3E}">
        <p14:creationId xmlns:p14="http://schemas.microsoft.com/office/powerpoint/2010/main" val="9452787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12</a:t>
            </a:fld>
            <a:endParaRPr lang="sv-SE">
              <a:solidFill>
                <a:srgbClr val="000000"/>
              </a:solidFill>
            </a:endParaRPr>
          </a:p>
        </p:txBody>
      </p:sp>
      <p:sp>
        <p:nvSpPr>
          <p:cNvPr id="5" name="textruta 4"/>
          <p:cNvSpPr txBox="1"/>
          <p:nvPr/>
        </p:nvSpPr>
        <p:spPr>
          <a:xfrm>
            <a:off x="1331640" y="1124744"/>
            <a:ext cx="7056784" cy="3539430"/>
          </a:xfrm>
          <a:prstGeom prst="rect">
            <a:avLst/>
          </a:prstGeom>
          <a:noFill/>
        </p:spPr>
        <p:txBody>
          <a:bodyPr wrap="square" rtlCol="0">
            <a:spAutoFit/>
          </a:bodyPr>
          <a:lstStyle/>
          <a:p>
            <a:pPr algn="ctr"/>
            <a:r>
              <a:rPr lang="sv-SE" sz="2800" b="1" dirty="0" smtClean="0">
                <a:solidFill>
                  <a:srgbClr val="FF0000"/>
                </a:solidFill>
              </a:rPr>
              <a:t>Importör</a:t>
            </a:r>
          </a:p>
          <a:p>
            <a:pPr algn="ctr"/>
            <a:endParaRPr lang="sv-SE" sz="2800" b="1" dirty="0" smtClean="0">
              <a:solidFill>
                <a:srgbClr val="0070C0"/>
              </a:solidFill>
            </a:endParaRPr>
          </a:p>
          <a:p>
            <a:pPr>
              <a:lnSpc>
                <a:spcPct val="150000"/>
              </a:lnSpc>
            </a:pPr>
            <a:r>
              <a:rPr lang="sv-SE" sz="2800" dirty="0" smtClean="0"/>
              <a:t>Fysisk eller juridisk person som är etablerad i Unionen och släpper ut en produkt från ett tredjeland på unionsmarknaden </a:t>
            </a:r>
            <a:endParaRPr lang="sv-SE" sz="2800" dirty="0"/>
          </a:p>
        </p:txBody>
      </p:sp>
    </p:spTree>
    <p:extLst>
      <p:ext uri="{BB962C8B-B14F-4D97-AF65-F5344CB8AC3E}">
        <p14:creationId xmlns:p14="http://schemas.microsoft.com/office/powerpoint/2010/main" val="120299357"/>
      </p:ext>
    </p:extLst>
  </p:cSld>
  <p:clrMapOvr>
    <a:masterClrMapping/>
  </p:clrMapOvr>
  <p:transition spd="slow">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13</a:t>
            </a:fld>
            <a:endParaRPr lang="sv-SE">
              <a:solidFill>
                <a:srgbClr val="000000"/>
              </a:solidFill>
            </a:endParaRPr>
          </a:p>
        </p:txBody>
      </p:sp>
      <p:sp>
        <p:nvSpPr>
          <p:cNvPr id="5" name="textruta 4"/>
          <p:cNvSpPr txBox="1"/>
          <p:nvPr/>
        </p:nvSpPr>
        <p:spPr>
          <a:xfrm>
            <a:off x="971600" y="1412776"/>
            <a:ext cx="7128792" cy="3416320"/>
          </a:xfrm>
          <a:prstGeom prst="rect">
            <a:avLst/>
          </a:prstGeom>
          <a:noFill/>
        </p:spPr>
        <p:txBody>
          <a:bodyPr wrap="square" rtlCol="0">
            <a:spAutoFit/>
          </a:bodyPr>
          <a:lstStyle/>
          <a:p>
            <a:pPr algn="ctr"/>
            <a:r>
              <a:rPr lang="sv-SE" sz="2800" b="1" dirty="0" smtClean="0">
                <a:solidFill>
                  <a:srgbClr val="0070C0"/>
                </a:solidFill>
              </a:rPr>
              <a:t>Ekonomiska aktörer</a:t>
            </a:r>
          </a:p>
          <a:p>
            <a:pPr algn="ctr"/>
            <a:endParaRPr lang="sv-SE" sz="2400" dirty="0"/>
          </a:p>
          <a:p>
            <a:pPr algn="ctr"/>
            <a:r>
              <a:rPr lang="sv-SE" sz="2400" b="1" dirty="0" smtClean="0"/>
              <a:t>Tillverkare</a:t>
            </a:r>
          </a:p>
          <a:p>
            <a:pPr algn="ctr"/>
            <a:endParaRPr lang="sv-SE" sz="2400" dirty="0"/>
          </a:p>
          <a:p>
            <a:pPr algn="r"/>
            <a:r>
              <a:rPr lang="sv-SE" sz="2000" dirty="0" smtClean="0"/>
              <a:t>Tillverkarens representant</a:t>
            </a:r>
          </a:p>
          <a:p>
            <a:pPr algn="ctr"/>
            <a:endParaRPr lang="sv-SE" sz="2000" dirty="0"/>
          </a:p>
          <a:p>
            <a:pPr algn="ctr"/>
            <a:r>
              <a:rPr lang="sv-SE" sz="2400" b="1" dirty="0" smtClean="0"/>
              <a:t>Importör</a:t>
            </a:r>
          </a:p>
          <a:p>
            <a:pPr algn="ctr"/>
            <a:endParaRPr lang="sv-SE" sz="2400" b="1" dirty="0"/>
          </a:p>
          <a:p>
            <a:pPr algn="ctr"/>
            <a:r>
              <a:rPr lang="sv-SE" sz="2400" b="1" dirty="0" smtClean="0">
                <a:solidFill>
                  <a:srgbClr val="FF0000"/>
                </a:solidFill>
              </a:rPr>
              <a:t>Distributör</a:t>
            </a:r>
            <a:endParaRPr lang="sv-SE" sz="2400" b="1" dirty="0">
              <a:solidFill>
                <a:srgbClr val="FF0000"/>
              </a:solidFill>
            </a:endParaRPr>
          </a:p>
        </p:txBody>
      </p:sp>
    </p:spTree>
    <p:extLst>
      <p:ext uri="{BB962C8B-B14F-4D97-AF65-F5344CB8AC3E}">
        <p14:creationId xmlns:p14="http://schemas.microsoft.com/office/powerpoint/2010/main" val="21076559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14</a:t>
            </a:fld>
            <a:endParaRPr lang="sv-SE">
              <a:solidFill>
                <a:srgbClr val="000000"/>
              </a:solidFill>
            </a:endParaRPr>
          </a:p>
        </p:txBody>
      </p:sp>
      <p:sp>
        <p:nvSpPr>
          <p:cNvPr id="5" name="textruta 4"/>
          <p:cNvSpPr txBox="1"/>
          <p:nvPr/>
        </p:nvSpPr>
        <p:spPr>
          <a:xfrm>
            <a:off x="1331640" y="1124744"/>
            <a:ext cx="7056784" cy="3539430"/>
          </a:xfrm>
          <a:prstGeom prst="rect">
            <a:avLst/>
          </a:prstGeom>
          <a:noFill/>
        </p:spPr>
        <p:txBody>
          <a:bodyPr wrap="square" rtlCol="0">
            <a:spAutoFit/>
          </a:bodyPr>
          <a:lstStyle/>
          <a:p>
            <a:pPr algn="ctr"/>
            <a:r>
              <a:rPr lang="sv-SE" sz="2800" b="1" dirty="0" smtClean="0">
                <a:solidFill>
                  <a:srgbClr val="FF0000"/>
                </a:solidFill>
              </a:rPr>
              <a:t>Distributör</a:t>
            </a:r>
          </a:p>
          <a:p>
            <a:pPr algn="ctr"/>
            <a:endParaRPr lang="sv-SE" sz="2800" b="1" dirty="0" smtClean="0">
              <a:solidFill>
                <a:srgbClr val="0070C0"/>
              </a:solidFill>
            </a:endParaRPr>
          </a:p>
          <a:p>
            <a:pPr>
              <a:lnSpc>
                <a:spcPct val="150000"/>
              </a:lnSpc>
            </a:pPr>
            <a:r>
              <a:rPr lang="sv-SE" sz="2800" dirty="0" smtClean="0"/>
              <a:t>Varje fysisk eller juridisk person i leveranskedjan, utöver tillverkaren eller importören, som tillhandahåller en produkt på marknaden. </a:t>
            </a:r>
            <a:endParaRPr lang="sv-SE" sz="2800" dirty="0"/>
          </a:p>
        </p:txBody>
      </p:sp>
    </p:spTree>
    <p:extLst>
      <p:ext uri="{BB962C8B-B14F-4D97-AF65-F5344CB8AC3E}">
        <p14:creationId xmlns:p14="http://schemas.microsoft.com/office/powerpoint/2010/main" val="619390083"/>
      </p:ext>
    </p:extLst>
  </p:cSld>
  <p:clrMapOvr>
    <a:masterClrMapping/>
  </p:clrMapOvr>
  <p:transition spd="slow">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15</a:t>
            </a:fld>
            <a:endParaRPr lang="sv-SE">
              <a:solidFill>
                <a:srgbClr val="000000"/>
              </a:solidFill>
            </a:endParaRPr>
          </a:p>
        </p:txBody>
      </p:sp>
      <p:sp>
        <p:nvSpPr>
          <p:cNvPr id="5" name="textruta 4"/>
          <p:cNvSpPr txBox="1"/>
          <p:nvPr/>
        </p:nvSpPr>
        <p:spPr>
          <a:xfrm>
            <a:off x="971600" y="1412776"/>
            <a:ext cx="7128792" cy="3046988"/>
          </a:xfrm>
          <a:prstGeom prst="rect">
            <a:avLst/>
          </a:prstGeom>
          <a:noFill/>
        </p:spPr>
        <p:txBody>
          <a:bodyPr wrap="square" rtlCol="0">
            <a:spAutoFit/>
          </a:bodyPr>
          <a:lstStyle/>
          <a:p>
            <a:pPr algn="ctr"/>
            <a:r>
              <a:rPr lang="sv-SE" sz="2800" b="1" dirty="0" smtClean="0">
                <a:solidFill>
                  <a:srgbClr val="0070C0"/>
                </a:solidFill>
              </a:rPr>
              <a:t>Vilka krav gäller för de olika ekonomiska aktörerna?</a:t>
            </a:r>
          </a:p>
          <a:p>
            <a:pPr algn="ctr"/>
            <a:endParaRPr lang="sv-SE" sz="2400" dirty="0"/>
          </a:p>
          <a:p>
            <a:pPr algn="ctr"/>
            <a:r>
              <a:rPr lang="sv-SE" sz="2800" dirty="0"/>
              <a:t>Flera krav gäller alla ekonomiska aktörer</a:t>
            </a:r>
          </a:p>
          <a:p>
            <a:pPr algn="ctr"/>
            <a:endParaRPr lang="sv-SE" sz="2800" dirty="0"/>
          </a:p>
          <a:p>
            <a:pPr algn="ctr"/>
            <a:r>
              <a:rPr lang="sv-SE" sz="2800" dirty="0"/>
              <a:t>Vi börjar med de specifika kraven</a:t>
            </a:r>
          </a:p>
        </p:txBody>
      </p:sp>
    </p:spTree>
    <p:extLst>
      <p:ext uri="{BB962C8B-B14F-4D97-AF65-F5344CB8AC3E}">
        <p14:creationId xmlns:p14="http://schemas.microsoft.com/office/powerpoint/2010/main" val="6044637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wipe(left)">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16</a:t>
            </a:fld>
            <a:endParaRPr lang="sv-SE">
              <a:solidFill>
                <a:srgbClr val="000000"/>
              </a:solidFill>
            </a:endParaRPr>
          </a:p>
        </p:txBody>
      </p:sp>
      <p:sp>
        <p:nvSpPr>
          <p:cNvPr id="5" name="textruta 4"/>
          <p:cNvSpPr txBox="1"/>
          <p:nvPr/>
        </p:nvSpPr>
        <p:spPr>
          <a:xfrm>
            <a:off x="395536" y="1844824"/>
            <a:ext cx="8496944" cy="3031599"/>
          </a:xfrm>
          <a:prstGeom prst="rect">
            <a:avLst/>
          </a:prstGeom>
          <a:noFill/>
        </p:spPr>
        <p:txBody>
          <a:bodyPr wrap="square" rtlCol="0">
            <a:spAutoFit/>
          </a:bodyPr>
          <a:lstStyle/>
          <a:p>
            <a:pPr algn="ctr"/>
            <a:r>
              <a:rPr lang="sv-SE" sz="2800" b="1" dirty="0" smtClean="0">
                <a:solidFill>
                  <a:srgbClr val="FF0000"/>
                </a:solidFill>
              </a:rPr>
              <a:t>Tillverkaren</a:t>
            </a:r>
          </a:p>
          <a:p>
            <a:pPr algn="ctr"/>
            <a:r>
              <a:rPr lang="sv-SE" sz="2800" b="1" dirty="0" smtClean="0">
                <a:solidFill>
                  <a:srgbClr val="0070C0"/>
                </a:solidFill>
              </a:rPr>
              <a:t>Skyldigheter omfattar bland annat</a:t>
            </a:r>
          </a:p>
          <a:p>
            <a:pPr algn="ctr"/>
            <a:endParaRPr lang="sv-SE" sz="2800" b="1" dirty="0" smtClean="0">
              <a:solidFill>
                <a:srgbClr val="0070C0"/>
              </a:solidFill>
            </a:endParaRPr>
          </a:p>
          <a:p>
            <a:pPr marL="457200" indent="-457200">
              <a:spcBef>
                <a:spcPts val="600"/>
              </a:spcBef>
              <a:spcAft>
                <a:spcPts val="1200"/>
              </a:spcAft>
              <a:buFont typeface="Arial" pitchFamily="34" charset="0"/>
              <a:buChar char="•"/>
            </a:pPr>
            <a:r>
              <a:rPr lang="sv-SE" sz="2400" dirty="0">
                <a:solidFill>
                  <a:schemeClr val="tx1">
                    <a:alpha val="25000"/>
                  </a:schemeClr>
                </a:solidFill>
              </a:rPr>
              <a:t>S</a:t>
            </a:r>
            <a:r>
              <a:rPr lang="sv-SE" sz="2400" dirty="0" smtClean="0">
                <a:solidFill>
                  <a:schemeClr val="tx1">
                    <a:alpha val="25000"/>
                  </a:schemeClr>
                </a:solidFill>
              </a:rPr>
              <a:t>äkerställa att produkten uppfyller gällande krav</a:t>
            </a:r>
          </a:p>
          <a:p>
            <a:pPr marL="457200" indent="-457200">
              <a:spcBef>
                <a:spcPts val="600"/>
              </a:spcBef>
              <a:spcAft>
                <a:spcPts val="1200"/>
              </a:spcAft>
              <a:buFont typeface="Arial" pitchFamily="34" charset="0"/>
              <a:buChar char="•"/>
            </a:pPr>
            <a:r>
              <a:rPr lang="sv-SE" sz="2400" dirty="0">
                <a:solidFill>
                  <a:schemeClr val="tx1">
                    <a:alpha val="25000"/>
                  </a:schemeClr>
                </a:solidFill>
              </a:rPr>
              <a:t>U</a:t>
            </a:r>
            <a:r>
              <a:rPr lang="sv-SE" sz="2400" dirty="0" smtClean="0">
                <a:solidFill>
                  <a:schemeClr val="tx1">
                    <a:alpha val="25000"/>
                  </a:schemeClr>
                </a:solidFill>
              </a:rPr>
              <a:t>pprätta en teknisk tillverkningsdokumentation</a:t>
            </a:r>
          </a:p>
          <a:p>
            <a:pPr marL="457200" indent="-457200">
              <a:spcBef>
                <a:spcPts val="600"/>
              </a:spcBef>
              <a:spcAft>
                <a:spcPts val="1200"/>
              </a:spcAft>
              <a:buFont typeface="Arial" pitchFamily="34" charset="0"/>
              <a:buChar char="•"/>
            </a:pPr>
            <a:r>
              <a:rPr lang="sv-SE" sz="2400" dirty="0" smtClean="0">
                <a:solidFill>
                  <a:schemeClr val="tx1">
                    <a:alpha val="25000"/>
                  </a:schemeClr>
                </a:solidFill>
              </a:rPr>
              <a:t>Garantera spårbarhet</a:t>
            </a:r>
          </a:p>
        </p:txBody>
      </p:sp>
    </p:spTree>
    <p:extLst>
      <p:ext uri="{BB962C8B-B14F-4D97-AF65-F5344CB8AC3E}">
        <p14:creationId xmlns:p14="http://schemas.microsoft.com/office/powerpoint/2010/main" val="15796276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5">
                                            <p:txEl>
                                              <p:pRg st="3" end="3"/>
                                            </p:txEl>
                                          </p:spTgt>
                                        </p:tgtEl>
                                        <p:attrNameLst>
                                          <p:attrName>style.color</p:attrName>
                                        </p:attrNameLst>
                                      </p:cBhvr>
                                      <p:by>
                                        <p:hsl h="0" s="-12549" l="-25098"/>
                                      </p:by>
                                    </p:animClr>
                                    <p:animClr clrSpc="hsl" dir="cw">
                                      <p:cBhvr>
                                        <p:cTn id="7" dur="500" fill="hold"/>
                                        <p:tgtEl>
                                          <p:spTgt spid="5">
                                            <p:txEl>
                                              <p:pRg st="3" end="3"/>
                                            </p:txEl>
                                          </p:spTgt>
                                        </p:tgtEl>
                                        <p:attrNameLst>
                                          <p:attrName>fillcolor</p:attrName>
                                        </p:attrNameLst>
                                      </p:cBhvr>
                                      <p:by>
                                        <p:hsl h="0" s="-12549" l="-25098"/>
                                      </p:by>
                                    </p:animClr>
                                    <p:animClr clrSpc="hsl" dir="cw">
                                      <p:cBhvr>
                                        <p:cTn id="8" dur="500" fill="hold"/>
                                        <p:tgtEl>
                                          <p:spTgt spid="5">
                                            <p:txEl>
                                              <p:pRg st="3" end="3"/>
                                            </p:txEl>
                                          </p:spTgt>
                                        </p:tgtEl>
                                        <p:attrNameLst>
                                          <p:attrName>stroke.color</p:attrName>
                                        </p:attrNameLst>
                                      </p:cBhvr>
                                      <p:by>
                                        <p:hsl h="0" s="-12549" l="-25098"/>
                                      </p:by>
                                    </p:animClr>
                                    <p:set>
                                      <p:cBhvr>
                                        <p:cTn id="9" dur="500" fill="hold"/>
                                        <p:tgtEl>
                                          <p:spTgt spid="5">
                                            <p:txEl>
                                              <p:pRg st="3" end="3"/>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500" fill="hold"/>
                                        <p:tgtEl>
                                          <p:spTgt spid="5">
                                            <p:txEl>
                                              <p:pRg st="4" end="4"/>
                                            </p:txEl>
                                          </p:spTgt>
                                        </p:tgtEl>
                                        <p:attrNameLst>
                                          <p:attrName>style.color</p:attrName>
                                        </p:attrNameLst>
                                      </p:cBhvr>
                                      <p:by>
                                        <p:hsl h="0" s="-12549" l="-25098"/>
                                      </p:by>
                                    </p:animClr>
                                    <p:animClr clrSpc="hsl" dir="cw">
                                      <p:cBhvr>
                                        <p:cTn id="14" dur="500" fill="hold"/>
                                        <p:tgtEl>
                                          <p:spTgt spid="5">
                                            <p:txEl>
                                              <p:pRg st="4" end="4"/>
                                            </p:txEl>
                                          </p:spTgt>
                                        </p:tgtEl>
                                        <p:attrNameLst>
                                          <p:attrName>fillcolor</p:attrName>
                                        </p:attrNameLst>
                                      </p:cBhvr>
                                      <p:by>
                                        <p:hsl h="0" s="-12549" l="-25098"/>
                                      </p:by>
                                    </p:animClr>
                                    <p:animClr clrSpc="hsl" dir="cw">
                                      <p:cBhvr>
                                        <p:cTn id="15" dur="500" fill="hold"/>
                                        <p:tgtEl>
                                          <p:spTgt spid="5">
                                            <p:txEl>
                                              <p:pRg st="4" end="4"/>
                                            </p:txEl>
                                          </p:spTgt>
                                        </p:tgtEl>
                                        <p:attrNameLst>
                                          <p:attrName>stroke.color</p:attrName>
                                        </p:attrNameLst>
                                      </p:cBhvr>
                                      <p:by>
                                        <p:hsl h="0" s="-12549" l="-25098"/>
                                      </p:by>
                                    </p:animClr>
                                    <p:set>
                                      <p:cBhvr>
                                        <p:cTn id="16" dur="500" fill="hold"/>
                                        <p:tgtEl>
                                          <p:spTgt spid="5">
                                            <p:txEl>
                                              <p:pRg st="4" end="4"/>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remove" nodeType="clickEffect">
                                  <p:stCondLst>
                                    <p:cond delay="0"/>
                                  </p:stCondLst>
                                  <p:endCondLst>
                                    <p:cond evt="onNext" delay="0">
                                      <p:tgtEl>
                                        <p:sldTgt/>
                                      </p:tgtEl>
                                    </p:cond>
                                  </p:endCondLst>
                                  <p:childTnLst>
                                    <p:animClr clrSpc="hsl" dir="cw">
                                      <p:cBhvr override="childStyle">
                                        <p:cTn id="20" dur="500" fill="hold"/>
                                        <p:tgtEl>
                                          <p:spTgt spid="5">
                                            <p:txEl>
                                              <p:pRg st="5" end="5"/>
                                            </p:txEl>
                                          </p:spTgt>
                                        </p:tgtEl>
                                        <p:attrNameLst>
                                          <p:attrName>style.color</p:attrName>
                                        </p:attrNameLst>
                                      </p:cBhvr>
                                      <p:by>
                                        <p:hsl h="0" s="-12549" l="-25098"/>
                                      </p:by>
                                    </p:animClr>
                                    <p:animClr clrSpc="hsl" dir="cw">
                                      <p:cBhvr>
                                        <p:cTn id="21" dur="500" fill="hold"/>
                                        <p:tgtEl>
                                          <p:spTgt spid="5">
                                            <p:txEl>
                                              <p:pRg st="5" end="5"/>
                                            </p:txEl>
                                          </p:spTgt>
                                        </p:tgtEl>
                                        <p:attrNameLst>
                                          <p:attrName>fillcolor</p:attrName>
                                        </p:attrNameLst>
                                      </p:cBhvr>
                                      <p:by>
                                        <p:hsl h="0" s="-12549" l="-25098"/>
                                      </p:by>
                                    </p:animClr>
                                    <p:animClr clrSpc="hsl" dir="cw">
                                      <p:cBhvr>
                                        <p:cTn id="22" dur="500" fill="hold"/>
                                        <p:tgtEl>
                                          <p:spTgt spid="5">
                                            <p:txEl>
                                              <p:pRg st="5" end="5"/>
                                            </p:txEl>
                                          </p:spTgt>
                                        </p:tgtEl>
                                        <p:attrNameLst>
                                          <p:attrName>stroke.color</p:attrName>
                                        </p:attrNameLst>
                                      </p:cBhvr>
                                      <p:by>
                                        <p:hsl h="0" s="-12549" l="-25098"/>
                                      </p:by>
                                    </p:animClr>
                                    <p:set>
                                      <p:cBhvr>
                                        <p:cTn id="23"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17</a:t>
            </a:fld>
            <a:endParaRPr lang="sv-SE">
              <a:solidFill>
                <a:srgbClr val="000000"/>
              </a:solidFill>
            </a:endParaRPr>
          </a:p>
        </p:txBody>
      </p:sp>
      <p:sp>
        <p:nvSpPr>
          <p:cNvPr id="5" name="textruta 4"/>
          <p:cNvSpPr txBox="1"/>
          <p:nvPr/>
        </p:nvSpPr>
        <p:spPr>
          <a:xfrm>
            <a:off x="395536" y="1846800"/>
            <a:ext cx="8496944" cy="4016484"/>
          </a:xfrm>
          <a:prstGeom prst="rect">
            <a:avLst/>
          </a:prstGeom>
          <a:noFill/>
        </p:spPr>
        <p:txBody>
          <a:bodyPr wrap="square" rtlCol="0">
            <a:spAutoFit/>
          </a:bodyPr>
          <a:lstStyle/>
          <a:p>
            <a:pPr algn="ctr"/>
            <a:r>
              <a:rPr lang="sv-SE" sz="2800" b="1" dirty="0" smtClean="0">
                <a:solidFill>
                  <a:srgbClr val="FF0000"/>
                </a:solidFill>
              </a:rPr>
              <a:t>Tillverkaren</a:t>
            </a:r>
          </a:p>
          <a:p>
            <a:pPr algn="ctr"/>
            <a:r>
              <a:rPr lang="sv-SE" sz="2800" b="1" dirty="0" smtClean="0">
                <a:solidFill>
                  <a:srgbClr val="0070C0"/>
                </a:solidFill>
              </a:rPr>
              <a:t>Skyldigheter omfattar bland annat</a:t>
            </a:r>
          </a:p>
          <a:p>
            <a:pPr algn="ctr"/>
            <a:endParaRPr lang="sv-SE" sz="2800" b="1" dirty="0" smtClean="0">
              <a:solidFill>
                <a:srgbClr val="0070C0"/>
              </a:solidFill>
            </a:endParaRPr>
          </a:p>
          <a:p>
            <a:pPr>
              <a:spcAft>
                <a:spcPts val="600"/>
              </a:spcAft>
            </a:pPr>
            <a:r>
              <a:rPr lang="sv-SE" sz="2400" dirty="0" smtClean="0"/>
              <a:t>För produkter som omfattas av krav på CE-märkning dessutom</a:t>
            </a:r>
          </a:p>
          <a:p>
            <a:pPr marL="457200" indent="-457200">
              <a:lnSpc>
                <a:spcPct val="150000"/>
              </a:lnSpc>
              <a:spcAft>
                <a:spcPts val="600"/>
              </a:spcAft>
              <a:buFont typeface="Arial" pitchFamily="34" charset="0"/>
              <a:buChar char="•"/>
            </a:pPr>
            <a:r>
              <a:rPr lang="sv-SE" sz="2400" dirty="0" smtClean="0">
                <a:solidFill>
                  <a:schemeClr val="tx1">
                    <a:alpha val="25000"/>
                  </a:schemeClr>
                </a:solidFill>
              </a:rPr>
              <a:t>genomföra bedömning om överensstämmelse</a:t>
            </a:r>
          </a:p>
          <a:p>
            <a:pPr marL="457200" indent="-457200">
              <a:lnSpc>
                <a:spcPct val="150000"/>
              </a:lnSpc>
              <a:spcAft>
                <a:spcPts val="600"/>
              </a:spcAft>
              <a:buFont typeface="Arial" pitchFamily="34" charset="0"/>
              <a:buChar char="•"/>
            </a:pPr>
            <a:r>
              <a:rPr lang="sv-SE" sz="2400" dirty="0" smtClean="0">
                <a:solidFill>
                  <a:schemeClr val="tx1">
                    <a:alpha val="25000"/>
                  </a:schemeClr>
                </a:solidFill>
              </a:rPr>
              <a:t>upprätta en försäkran om överensstämmelse</a:t>
            </a:r>
          </a:p>
          <a:p>
            <a:pPr marL="457200" indent="-457200">
              <a:lnSpc>
                <a:spcPct val="150000"/>
              </a:lnSpc>
              <a:spcAft>
                <a:spcPts val="600"/>
              </a:spcAft>
              <a:buFont typeface="Arial" pitchFamily="34" charset="0"/>
              <a:buChar char="•"/>
            </a:pPr>
            <a:r>
              <a:rPr lang="sv-SE" sz="2400" dirty="0" smtClean="0">
                <a:solidFill>
                  <a:schemeClr val="tx1">
                    <a:alpha val="25000"/>
                  </a:schemeClr>
                </a:solidFill>
              </a:rPr>
              <a:t>anbringa CE-märke på produkten</a:t>
            </a:r>
            <a:endParaRPr lang="sv-SE" sz="2400" dirty="0">
              <a:solidFill>
                <a:schemeClr val="tx1">
                  <a:alpha val="25000"/>
                </a:schemeClr>
              </a:solidFill>
            </a:endParaRPr>
          </a:p>
        </p:txBody>
      </p:sp>
    </p:spTree>
    <p:extLst>
      <p:ext uri="{BB962C8B-B14F-4D97-AF65-F5344CB8AC3E}">
        <p14:creationId xmlns:p14="http://schemas.microsoft.com/office/powerpoint/2010/main" val="960656253"/>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3000" fill="hold"/>
                                        <p:tgtEl>
                                          <p:spTgt spid="5">
                                            <p:txEl>
                                              <p:pRg st="4" end="4"/>
                                            </p:txEl>
                                          </p:spTgt>
                                        </p:tgtEl>
                                        <p:attrNameLst>
                                          <p:attrName>style.color</p:attrName>
                                        </p:attrNameLst>
                                      </p:cBhvr>
                                      <p:by>
                                        <p:hsl h="0" s="-12549" l="-25098"/>
                                      </p:by>
                                    </p:animClr>
                                    <p:animClr clrSpc="hsl" dir="cw">
                                      <p:cBhvr>
                                        <p:cTn id="7" dur="3000" fill="hold"/>
                                        <p:tgtEl>
                                          <p:spTgt spid="5">
                                            <p:txEl>
                                              <p:pRg st="4" end="4"/>
                                            </p:txEl>
                                          </p:spTgt>
                                        </p:tgtEl>
                                        <p:attrNameLst>
                                          <p:attrName>fillcolor</p:attrName>
                                        </p:attrNameLst>
                                      </p:cBhvr>
                                      <p:by>
                                        <p:hsl h="0" s="-12549" l="-25098"/>
                                      </p:by>
                                    </p:animClr>
                                    <p:animClr clrSpc="hsl" dir="cw">
                                      <p:cBhvr>
                                        <p:cTn id="8" dur="3000" fill="hold"/>
                                        <p:tgtEl>
                                          <p:spTgt spid="5">
                                            <p:txEl>
                                              <p:pRg st="4" end="4"/>
                                            </p:txEl>
                                          </p:spTgt>
                                        </p:tgtEl>
                                        <p:attrNameLst>
                                          <p:attrName>stroke.color</p:attrName>
                                        </p:attrNameLst>
                                      </p:cBhvr>
                                      <p:by>
                                        <p:hsl h="0" s="-12549" l="-25098"/>
                                      </p:by>
                                    </p:animClr>
                                    <p:set>
                                      <p:cBhvr>
                                        <p:cTn id="9" dur="3000" fill="hold"/>
                                        <p:tgtEl>
                                          <p:spTgt spid="5">
                                            <p:txEl>
                                              <p:pRg st="4" end="4"/>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3000" fill="hold"/>
                                        <p:tgtEl>
                                          <p:spTgt spid="5">
                                            <p:txEl>
                                              <p:pRg st="5" end="5"/>
                                            </p:txEl>
                                          </p:spTgt>
                                        </p:tgtEl>
                                        <p:attrNameLst>
                                          <p:attrName>style.color</p:attrName>
                                        </p:attrNameLst>
                                      </p:cBhvr>
                                      <p:by>
                                        <p:hsl h="0" s="-12549" l="-25098"/>
                                      </p:by>
                                    </p:animClr>
                                    <p:animClr clrSpc="hsl" dir="cw">
                                      <p:cBhvr>
                                        <p:cTn id="14" dur="3000" fill="hold"/>
                                        <p:tgtEl>
                                          <p:spTgt spid="5">
                                            <p:txEl>
                                              <p:pRg st="5" end="5"/>
                                            </p:txEl>
                                          </p:spTgt>
                                        </p:tgtEl>
                                        <p:attrNameLst>
                                          <p:attrName>fillcolor</p:attrName>
                                        </p:attrNameLst>
                                      </p:cBhvr>
                                      <p:by>
                                        <p:hsl h="0" s="-12549" l="-25098"/>
                                      </p:by>
                                    </p:animClr>
                                    <p:animClr clrSpc="hsl" dir="cw">
                                      <p:cBhvr>
                                        <p:cTn id="15" dur="3000" fill="hold"/>
                                        <p:tgtEl>
                                          <p:spTgt spid="5">
                                            <p:txEl>
                                              <p:pRg st="5" end="5"/>
                                            </p:txEl>
                                          </p:spTgt>
                                        </p:tgtEl>
                                        <p:attrNameLst>
                                          <p:attrName>stroke.color</p:attrName>
                                        </p:attrNameLst>
                                      </p:cBhvr>
                                      <p:by>
                                        <p:hsl h="0" s="-12549" l="-25098"/>
                                      </p:by>
                                    </p:animClr>
                                    <p:set>
                                      <p:cBhvr>
                                        <p:cTn id="16" dur="3000" fill="hold"/>
                                        <p:tgtEl>
                                          <p:spTgt spid="5">
                                            <p:txEl>
                                              <p:pRg st="5" end="5"/>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hold" nodeType="clickEffect">
                                  <p:stCondLst>
                                    <p:cond delay="0"/>
                                  </p:stCondLst>
                                  <p:childTnLst>
                                    <p:animClr clrSpc="hsl" dir="cw">
                                      <p:cBhvr override="childStyle">
                                        <p:cTn id="20" dur="500" fill="hold"/>
                                        <p:tgtEl>
                                          <p:spTgt spid="5">
                                            <p:txEl>
                                              <p:pRg st="6" end="6"/>
                                            </p:txEl>
                                          </p:spTgt>
                                        </p:tgtEl>
                                        <p:attrNameLst>
                                          <p:attrName>style.color</p:attrName>
                                        </p:attrNameLst>
                                      </p:cBhvr>
                                      <p:by>
                                        <p:hsl h="0" s="-12549" l="-25098"/>
                                      </p:by>
                                    </p:animClr>
                                    <p:animClr clrSpc="hsl" dir="cw">
                                      <p:cBhvr>
                                        <p:cTn id="21" dur="500" fill="hold"/>
                                        <p:tgtEl>
                                          <p:spTgt spid="5">
                                            <p:txEl>
                                              <p:pRg st="6" end="6"/>
                                            </p:txEl>
                                          </p:spTgt>
                                        </p:tgtEl>
                                        <p:attrNameLst>
                                          <p:attrName>fillcolor</p:attrName>
                                        </p:attrNameLst>
                                      </p:cBhvr>
                                      <p:by>
                                        <p:hsl h="0" s="-12549" l="-25098"/>
                                      </p:by>
                                    </p:animClr>
                                    <p:animClr clrSpc="hsl" dir="cw">
                                      <p:cBhvr>
                                        <p:cTn id="22" dur="500" fill="hold"/>
                                        <p:tgtEl>
                                          <p:spTgt spid="5">
                                            <p:txEl>
                                              <p:pRg st="6" end="6"/>
                                            </p:txEl>
                                          </p:spTgt>
                                        </p:tgtEl>
                                        <p:attrNameLst>
                                          <p:attrName>stroke.color</p:attrName>
                                        </p:attrNameLst>
                                      </p:cBhvr>
                                      <p:by>
                                        <p:hsl h="0" s="-12549" l="-25098"/>
                                      </p:by>
                                    </p:animClr>
                                    <p:set>
                                      <p:cBhvr>
                                        <p:cTn id="23" dur="500" fill="hold"/>
                                        <p:tgtEl>
                                          <p:spTgt spid="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goralund\AppData\Local\Microsoft\Windows\Temporary Internet Files\Content.IE5\ZJY9422M\MC9002971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488140">
            <a:off x="6098205" y="5167239"/>
            <a:ext cx="1533809" cy="1434130"/>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18</a:t>
            </a:fld>
            <a:endParaRPr lang="sv-SE">
              <a:solidFill>
                <a:srgbClr val="000000"/>
              </a:solidFill>
            </a:endParaRPr>
          </a:p>
        </p:txBody>
      </p:sp>
      <p:sp>
        <p:nvSpPr>
          <p:cNvPr id="5" name="textruta 4"/>
          <p:cNvSpPr txBox="1"/>
          <p:nvPr/>
        </p:nvSpPr>
        <p:spPr>
          <a:xfrm>
            <a:off x="395536" y="866367"/>
            <a:ext cx="8496944" cy="4216539"/>
          </a:xfrm>
          <a:prstGeom prst="rect">
            <a:avLst/>
          </a:prstGeom>
          <a:noFill/>
        </p:spPr>
        <p:txBody>
          <a:bodyPr wrap="square" rtlCol="0">
            <a:spAutoFit/>
          </a:bodyPr>
          <a:lstStyle/>
          <a:p>
            <a:pPr algn="ctr"/>
            <a:r>
              <a:rPr lang="sv-SE" sz="2800" b="1" dirty="0" smtClean="0">
                <a:solidFill>
                  <a:srgbClr val="0070C0"/>
                </a:solidFill>
              </a:rPr>
              <a:t>Om tillverkaren anlitar en representant så ska fullmakten </a:t>
            </a:r>
            <a:r>
              <a:rPr lang="sv-SE" sz="2800" b="1" u="sng" dirty="0" smtClean="0">
                <a:solidFill>
                  <a:srgbClr val="0070C0"/>
                </a:solidFill>
              </a:rPr>
              <a:t>åtminstone</a:t>
            </a:r>
            <a:r>
              <a:rPr lang="sv-SE" sz="2800" b="1" dirty="0" smtClean="0">
                <a:solidFill>
                  <a:srgbClr val="0070C0"/>
                </a:solidFill>
              </a:rPr>
              <a:t> ge representanten behörighet att</a:t>
            </a:r>
          </a:p>
          <a:p>
            <a:pPr marL="457200" indent="-457200">
              <a:spcBef>
                <a:spcPts val="1200"/>
              </a:spcBef>
              <a:spcAft>
                <a:spcPts val="600"/>
              </a:spcAft>
              <a:buFont typeface="Arial" pitchFamily="34" charset="0"/>
              <a:buChar char="•"/>
            </a:pPr>
            <a:r>
              <a:rPr lang="sv-SE" sz="2400" dirty="0" smtClean="0">
                <a:solidFill>
                  <a:schemeClr val="tx1">
                    <a:alpha val="25000"/>
                  </a:schemeClr>
                </a:solidFill>
              </a:rPr>
              <a:t>ge information och dokumentation till nationella myndigheter</a:t>
            </a:r>
          </a:p>
          <a:p>
            <a:pPr marL="457200" indent="-457200">
              <a:spcBef>
                <a:spcPts val="1200"/>
              </a:spcBef>
              <a:spcAft>
                <a:spcPts val="600"/>
              </a:spcAft>
              <a:buFont typeface="Arial" pitchFamily="34" charset="0"/>
              <a:buChar char="•"/>
            </a:pPr>
            <a:r>
              <a:rPr lang="sv-SE" sz="2400" dirty="0" smtClean="0">
                <a:solidFill>
                  <a:schemeClr val="tx1">
                    <a:alpha val="25000"/>
                  </a:schemeClr>
                </a:solidFill>
              </a:rPr>
              <a:t>samarbeta med nationella myndigheter om dessa vidtar åtgärder mot en produkt</a:t>
            </a:r>
          </a:p>
          <a:p>
            <a:pPr marL="457200" indent="-457200">
              <a:spcBef>
                <a:spcPts val="1200"/>
              </a:spcBef>
              <a:spcAft>
                <a:spcPts val="600"/>
              </a:spcAft>
              <a:buFont typeface="Arial" pitchFamily="34" charset="0"/>
              <a:buChar char="•"/>
            </a:pPr>
            <a:r>
              <a:rPr lang="sv-SE" sz="2400" dirty="0" smtClean="0">
                <a:solidFill>
                  <a:schemeClr val="tx1">
                    <a:alpha val="25000"/>
                  </a:schemeClr>
                </a:solidFill>
              </a:rPr>
              <a:t>inneha försäkran om överensstämmelse om produkten omfattas av krav på CE-märkning</a:t>
            </a:r>
          </a:p>
        </p:txBody>
      </p:sp>
    </p:spTree>
    <p:extLst>
      <p:ext uri="{BB962C8B-B14F-4D97-AF65-F5344CB8AC3E}">
        <p14:creationId xmlns:p14="http://schemas.microsoft.com/office/powerpoint/2010/main" val="33057817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5">
                                            <p:txEl>
                                              <p:pRg st="1" end="1"/>
                                            </p:txEl>
                                          </p:spTgt>
                                        </p:tgtEl>
                                        <p:attrNameLst>
                                          <p:attrName>style.color</p:attrName>
                                        </p:attrNameLst>
                                      </p:cBhvr>
                                      <p:by>
                                        <p:hsl h="0" s="-12549" l="-25098"/>
                                      </p:by>
                                    </p:animClr>
                                    <p:animClr clrSpc="hsl" dir="cw">
                                      <p:cBhvr>
                                        <p:cTn id="7" dur="500" fill="hold"/>
                                        <p:tgtEl>
                                          <p:spTgt spid="5">
                                            <p:txEl>
                                              <p:pRg st="1" end="1"/>
                                            </p:txEl>
                                          </p:spTgt>
                                        </p:tgtEl>
                                        <p:attrNameLst>
                                          <p:attrName>fillcolor</p:attrName>
                                        </p:attrNameLst>
                                      </p:cBhvr>
                                      <p:by>
                                        <p:hsl h="0" s="-12549" l="-25098"/>
                                      </p:by>
                                    </p:animClr>
                                    <p:animClr clrSpc="hsl" dir="cw">
                                      <p:cBhvr>
                                        <p:cTn id="8" dur="500" fill="hold"/>
                                        <p:tgtEl>
                                          <p:spTgt spid="5">
                                            <p:txEl>
                                              <p:pRg st="1" end="1"/>
                                            </p:txEl>
                                          </p:spTgt>
                                        </p:tgtEl>
                                        <p:attrNameLst>
                                          <p:attrName>stroke.color</p:attrName>
                                        </p:attrNameLst>
                                      </p:cBhvr>
                                      <p:by>
                                        <p:hsl h="0" s="-12549" l="-25098"/>
                                      </p:by>
                                    </p:animClr>
                                    <p:set>
                                      <p:cBhvr>
                                        <p:cTn id="9" dur="500" fill="hold"/>
                                        <p:tgtEl>
                                          <p:spTgt spid="5">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500" fill="hold"/>
                                        <p:tgtEl>
                                          <p:spTgt spid="5">
                                            <p:txEl>
                                              <p:pRg st="2" end="2"/>
                                            </p:txEl>
                                          </p:spTgt>
                                        </p:tgtEl>
                                        <p:attrNameLst>
                                          <p:attrName>style.color</p:attrName>
                                        </p:attrNameLst>
                                      </p:cBhvr>
                                      <p:by>
                                        <p:hsl h="0" s="-12549" l="-25098"/>
                                      </p:by>
                                    </p:animClr>
                                    <p:animClr clrSpc="hsl" dir="cw">
                                      <p:cBhvr>
                                        <p:cTn id="14" dur="500" fill="hold"/>
                                        <p:tgtEl>
                                          <p:spTgt spid="5">
                                            <p:txEl>
                                              <p:pRg st="2" end="2"/>
                                            </p:txEl>
                                          </p:spTgt>
                                        </p:tgtEl>
                                        <p:attrNameLst>
                                          <p:attrName>fillcolor</p:attrName>
                                        </p:attrNameLst>
                                      </p:cBhvr>
                                      <p:by>
                                        <p:hsl h="0" s="-12549" l="-25098"/>
                                      </p:by>
                                    </p:animClr>
                                    <p:animClr clrSpc="hsl" dir="cw">
                                      <p:cBhvr>
                                        <p:cTn id="15" dur="500" fill="hold"/>
                                        <p:tgtEl>
                                          <p:spTgt spid="5">
                                            <p:txEl>
                                              <p:pRg st="2" end="2"/>
                                            </p:txEl>
                                          </p:spTgt>
                                        </p:tgtEl>
                                        <p:attrNameLst>
                                          <p:attrName>stroke.color</p:attrName>
                                        </p:attrNameLst>
                                      </p:cBhvr>
                                      <p:by>
                                        <p:hsl h="0" s="-12549" l="-25098"/>
                                      </p:by>
                                    </p:animClr>
                                    <p:set>
                                      <p:cBhvr>
                                        <p:cTn id="16" dur="500" fill="hold"/>
                                        <p:tgtEl>
                                          <p:spTgt spid="5">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hold" nodeType="clickEffect">
                                  <p:stCondLst>
                                    <p:cond delay="0"/>
                                  </p:stCondLst>
                                  <p:endCondLst>
                                    <p:cond evt="onNext" delay="0">
                                      <p:tgtEl>
                                        <p:sldTgt/>
                                      </p:tgtEl>
                                    </p:cond>
                                  </p:endCondLst>
                                  <p:childTnLst>
                                    <p:animClr clrSpc="hsl" dir="cw">
                                      <p:cBhvr override="childStyle">
                                        <p:cTn id="20" dur="500" fill="hold"/>
                                        <p:tgtEl>
                                          <p:spTgt spid="5">
                                            <p:txEl>
                                              <p:pRg st="3" end="3"/>
                                            </p:txEl>
                                          </p:spTgt>
                                        </p:tgtEl>
                                        <p:attrNameLst>
                                          <p:attrName>style.color</p:attrName>
                                        </p:attrNameLst>
                                      </p:cBhvr>
                                      <p:by>
                                        <p:hsl h="0" s="-12549" l="-25098"/>
                                      </p:by>
                                    </p:animClr>
                                    <p:animClr clrSpc="hsl" dir="cw">
                                      <p:cBhvr>
                                        <p:cTn id="21" dur="500" fill="hold"/>
                                        <p:tgtEl>
                                          <p:spTgt spid="5">
                                            <p:txEl>
                                              <p:pRg st="3" end="3"/>
                                            </p:txEl>
                                          </p:spTgt>
                                        </p:tgtEl>
                                        <p:attrNameLst>
                                          <p:attrName>fillcolor</p:attrName>
                                        </p:attrNameLst>
                                      </p:cBhvr>
                                      <p:by>
                                        <p:hsl h="0" s="-12549" l="-25098"/>
                                      </p:by>
                                    </p:animClr>
                                    <p:animClr clrSpc="hsl" dir="cw">
                                      <p:cBhvr>
                                        <p:cTn id="22" dur="500" fill="hold"/>
                                        <p:tgtEl>
                                          <p:spTgt spid="5">
                                            <p:txEl>
                                              <p:pRg st="3" end="3"/>
                                            </p:txEl>
                                          </p:spTgt>
                                        </p:tgtEl>
                                        <p:attrNameLst>
                                          <p:attrName>stroke.color</p:attrName>
                                        </p:attrNameLst>
                                      </p:cBhvr>
                                      <p:by>
                                        <p:hsl h="0" s="-12549" l="-25098"/>
                                      </p:by>
                                    </p:animClr>
                                    <p:set>
                                      <p:cBhvr>
                                        <p:cTn id="23"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19</a:t>
            </a:fld>
            <a:endParaRPr lang="sv-SE">
              <a:solidFill>
                <a:srgbClr val="000000"/>
              </a:solidFill>
            </a:endParaRPr>
          </a:p>
        </p:txBody>
      </p:sp>
      <p:sp>
        <p:nvSpPr>
          <p:cNvPr id="5" name="textruta 4"/>
          <p:cNvSpPr txBox="1"/>
          <p:nvPr/>
        </p:nvSpPr>
        <p:spPr>
          <a:xfrm>
            <a:off x="395536" y="1124744"/>
            <a:ext cx="8496944" cy="3477875"/>
          </a:xfrm>
          <a:prstGeom prst="rect">
            <a:avLst/>
          </a:prstGeom>
          <a:noFill/>
        </p:spPr>
        <p:txBody>
          <a:bodyPr wrap="square" rtlCol="0">
            <a:spAutoFit/>
          </a:bodyPr>
          <a:lstStyle/>
          <a:p>
            <a:pPr algn="ctr"/>
            <a:r>
              <a:rPr lang="sv-SE" sz="2800" b="1" dirty="0" smtClean="0">
                <a:solidFill>
                  <a:srgbClr val="0070C0"/>
                </a:solidFill>
              </a:rPr>
              <a:t>Tillverkaren får </a:t>
            </a:r>
            <a:r>
              <a:rPr lang="sv-SE" sz="2800" b="1" u="sng" dirty="0" smtClean="0">
                <a:solidFill>
                  <a:srgbClr val="0070C0"/>
                </a:solidFill>
              </a:rPr>
              <a:t>inte</a:t>
            </a:r>
            <a:r>
              <a:rPr lang="sv-SE" sz="2800" b="1" dirty="0" smtClean="0">
                <a:solidFill>
                  <a:srgbClr val="0070C0"/>
                </a:solidFill>
              </a:rPr>
              <a:t> delegera följande till  tillverkarens representant</a:t>
            </a:r>
          </a:p>
          <a:p>
            <a:pPr marL="457200" indent="-457200">
              <a:spcAft>
                <a:spcPts val="600"/>
              </a:spcAft>
              <a:buFont typeface="Arial" pitchFamily="34" charset="0"/>
              <a:buChar char="•"/>
            </a:pPr>
            <a:endParaRPr lang="sv-SE" sz="2400" dirty="0" smtClean="0"/>
          </a:p>
          <a:p>
            <a:pPr marL="457200" indent="-457200">
              <a:spcAft>
                <a:spcPts val="600"/>
              </a:spcAft>
              <a:buFont typeface="Arial" pitchFamily="34" charset="0"/>
              <a:buChar char="•"/>
            </a:pPr>
            <a:endParaRPr lang="sv-SE" sz="2400" dirty="0" smtClean="0">
              <a:solidFill>
                <a:schemeClr val="tx1">
                  <a:alpha val="25000"/>
                </a:schemeClr>
              </a:solidFill>
            </a:endParaRPr>
          </a:p>
          <a:p>
            <a:pPr marL="457200" indent="-457200">
              <a:spcAft>
                <a:spcPts val="600"/>
              </a:spcAft>
              <a:buFont typeface="Arial" pitchFamily="34" charset="0"/>
              <a:buChar char="•"/>
            </a:pPr>
            <a:r>
              <a:rPr lang="sv-SE" sz="2400" dirty="0" smtClean="0">
                <a:solidFill>
                  <a:schemeClr val="tx1">
                    <a:alpha val="25000"/>
                  </a:schemeClr>
                </a:solidFill>
              </a:rPr>
              <a:t>Konstruktion, tillverkning och uppfyllande av grundläggande krav eller säkerhetskrav</a:t>
            </a:r>
          </a:p>
          <a:p>
            <a:pPr marL="457200" indent="-457200">
              <a:spcAft>
                <a:spcPts val="600"/>
              </a:spcAft>
              <a:buFont typeface="Arial" pitchFamily="34" charset="0"/>
              <a:buChar char="•"/>
            </a:pPr>
            <a:endParaRPr lang="sv-SE" sz="2400" dirty="0">
              <a:solidFill>
                <a:schemeClr val="tx1">
                  <a:alpha val="25000"/>
                </a:schemeClr>
              </a:solidFill>
            </a:endParaRPr>
          </a:p>
          <a:p>
            <a:pPr marL="457200" indent="-457200">
              <a:spcAft>
                <a:spcPts val="600"/>
              </a:spcAft>
              <a:buFont typeface="Arial" pitchFamily="34" charset="0"/>
              <a:buChar char="•"/>
            </a:pPr>
            <a:r>
              <a:rPr lang="sv-SE" sz="2400" dirty="0" smtClean="0">
                <a:solidFill>
                  <a:schemeClr val="tx1">
                    <a:alpha val="25000"/>
                  </a:schemeClr>
                </a:solidFill>
              </a:rPr>
              <a:t>Upprättande av en teknisk dokumentation</a:t>
            </a:r>
          </a:p>
        </p:txBody>
      </p:sp>
      <p:pic>
        <p:nvPicPr>
          <p:cNvPr id="6" name="Picture 2" descr="C:\Users\goralund\AppData\Local\Microsoft\Windows\Temporary Internet Files\Content.IE5\ZJY9422M\MC9002971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488140">
            <a:off x="6098205" y="5167239"/>
            <a:ext cx="1533809" cy="1434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521828"/>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5">
                                            <p:txEl>
                                              <p:pRg st="3" end="3"/>
                                            </p:txEl>
                                          </p:spTgt>
                                        </p:tgtEl>
                                        <p:attrNameLst>
                                          <p:attrName>style.color</p:attrName>
                                        </p:attrNameLst>
                                      </p:cBhvr>
                                      <p:by>
                                        <p:hsl h="0" s="-12549" l="-25098"/>
                                      </p:by>
                                    </p:animClr>
                                    <p:animClr clrSpc="hsl" dir="cw">
                                      <p:cBhvr>
                                        <p:cTn id="7" dur="500" fill="hold"/>
                                        <p:tgtEl>
                                          <p:spTgt spid="5">
                                            <p:txEl>
                                              <p:pRg st="3" end="3"/>
                                            </p:txEl>
                                          </p:spTgt>
                                        </p:tgtEl>
                                        <p:attrNameLst>
                                          <p:attrName>fillcolor</p:attrName>
                                        </p:attrNameLst>
                                      </p:cBhvr>
                                      <p:by>
                                        <p:hsl h="0" s="-12549" l="-25098"/>
                                      </p:by>
                                    </p:animClr>
                                    <p:animClr clrSpc="hsl" dir="cw">
                                      <p:cBhvr>
                                        <p:cTn id="8" dur="500" fill="hold"/>
                                        <p:tgtEl>
                                          <p:spTgt spid="5">
                                            <p:txEl>
                                              <p:pRg st="3" end="3"/>
                                            </p:txEl>
                                          </p:spTgt>
                                        </p:tgtEl>
                                        <p:attrNameLst>
                                          <p:attrName>stroke.color</p:attrName>
                                        </p:attrNameLst>
                                      </p:cBhvr>
                                      <p:by>
                                        <p:hsl h="0" s="-12549" l="-25098"/>
                                      </p:by>
                                    </p:animClr>
                                    <p:set>
                                      <p:cBhvr>
                                        <p:cTn id="9" dur="500" fill="hold"/>
                                        <p:tgtEl>
                                          <p:spTgt spid="5">
                                            <p:txEl>
                                              <p:pRg st="3" end="3"/>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hold" nodeType="clickEffect">
                                  <p:stCondLst>
                                    <p:cond delay="0"/>
                                  </p:stCondLst>
                                  <p:endCondLst>
                                    <p:cond evt="onNext" delay="0">
                                      <p:tgtEl>
                                        <p:sldTgt/>
                                      </p:tgtEl>
                                    </p:cond>
                                  </p:endCondLst>
                                  <p:childTnLst>
                                    <p:animClr clrSpc="hsl" dir="cw">
                                      <p:cBhvr override="childStyle">
                                        <p:cTn id="13" dur="500" fill="hold"/>
                                        <p:tgtEl>
                                          <p:spTgt spid="5">
                                            <p:txEl>
                                              <p:pRg st="5" end="5"/>
                                            </p:txEl>
                                          </p:spTgt>
                                        </p:tgtEl>
                                        <p:attrNameLst>
                                          <p:attrName>style.color</p:attrName>
                                        </p:attrNameLst>
                                      </p:cBhvr>
                                      <p:by>
                                        <p:hsl h="0" s="-12549" l="-25098"/>
                                      </p:by>
                                    </p:animClr>
                                    <p:animClr clrSpc="hsl" dir="cw">
                                      <p:cBhvr>
                                        <p:cTn id="14" dur="500" fill="hold"/>
                                        <p:tgtEl>
                                          <p:spTgt spid="5">
                                            <p:txEl>
                                              <p:pRg st="5" end="5"/>
                                            </p:txEl>
                                          </p:spTgt>
                                        </p:tgtEl>
                                        <p:attrNameLst>
                                          <p:attrName>fillcolor</p:attrName>
                                        </p:attrNameLst>
                                      </p:cBhvr>
                                      <p:by>
                                        <p:hsl h="0" s="-12549" l="-25098"/>
                                      </p:by>
                                    </p:animClr>
                                    <p:animClr clrSpc="hsl" dir="cw">
                                      <p:cBhvr>
                                        <p:cTn id="15" dur="500" fill="hold"/>
                                        <p:tgtEl>
                                          <p:spTgt spid="5">
                                            <p:txEl>
                                              <p:pRg st="5" end="5"/>
                                            </p:txEl>
                                          </p:spTgt>
                                        </p:tgtEl>
                                        <p:attrNameLst>
                                          <p:attrName>stroke.color</p:attrName>
                                        </p:attrNameLst>
                                      </p:cBhvr>
                                      <p:by>
                                        <p:hsl h="0" s="-12549" l="-25098"/>
                                      </p:by>
                                    </p:animClr>
                                    <p:set>
                                      <p:cBhvr>
                                        <p:cTn id="16"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a:t>
            </a:fld>
            <a:endParaRPr lang="sv-SE">
              <a:solidFill>
                <a:srgbClr val="000000"/>
              </a:solidFill>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78998"/>
            <a:ext cx="3744416" cy="2907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ruta 4"/>
          <p:cNvSpPr txBox="1"/>
          <p:nvPr/>
        </p:nvSpPr>
        <p:spPr>
          <a:xfrm>
            <a:off x="1187624" y="3717032"/>
            <a:ext cx="7344816" cy="1125629"/>
          </a:xfrm>
          <a:prstGeom prst="rect">
            <a:avLst/>
          </a:prstGeom>
          <a:noFill/>
        </p:spPr>
        <p:txBody>
          <a:bodyPr wrap="square" rtlCol="0">
            <a:spAutoFit/>
          </a:bodyPr>
          <a:lstStyle/>
          <a:p>
            <a:pPr algn="ctr">
              <a:lnSpc>
                <a:spcPct val="150000"/>
              </a:lnSpc>
            </a:pPr>
            <a:r>
              <a:rPr lang="sv-SE" sz="2400" b="1" dirty="0" smtClean="0"/>
              <a:t>Gemensamma regler för fri rörlighet för produkter på den inre marknaden</a:t>
            </a:r>
            <a:endParaRPr lang="sv-SE" sz="2400" b="1" dirty="0"/>
          </a:p>
        </p:txBody>
      </p:sp>
    </p:spTree>
    <p:extLst>
      <p:ext uri="{BB962C8B-B14F-4D97-AF65-F5344CB8AC3E}">
        <p14:creationId xmlns:p14="http://schemas.microsoft.com/office/powerpoint/2010/main" val="3701898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20</a:t>
            </a:fld>
            <a:endParaRPr lang="sv-SE">
              <a:solidFill>
                <a:srgbClr val="000000"/>
              </a:solidFill>
            </a:endParaRPr>
          </a:p>
        </p:txBody>
      </p:sp>
      <p:sp>
        <p:nvSpPr>
          <p:cNvPr id="5" name="textruta 4"/>
          <p:cNvSpPr txBox="1"/>
          <p:nvPr/>
        </p:nvSpPr>
        <p:spPr>
          <a:xfrm>
            <a:off x="395536" y="1124744"/>
            <a:ext cx="8496944" cy="4370427"/>
          </a:xfrm>
          <a:prstGeom prst="rect">
            <a:avLst/>
          </a:prstGeom>
          <a:noFill/>
        </p:spPr>
        <p:txBody>
          <a:bodyPr wrap="square" rtlCol="0">
            <a:spAutoFit/>
          </a:bodyPr>
          <a:lstStyle/>
          <a:p>
            <a:pPr algn="ctr"/>
            <a:r>
              <a:rPr lang="sv-SE" sz="2800" b="1" dirty="0" smtClean="0">
                <a:solidFill>
                  <a:srgbClr val="0070C0"/>
                </a:solidFill>
              </a:rPr>
              <a:t>Innan en </a:t>
            </a:r>
            <a:r>
              <a:rPr lang="sv-SE" sz="2800" b="1" dirty="0" smtClean="0">
                <a:solidFill>
                  <a:srgbClr val="FF0000"/>
                </a:solidFill>
              </a:rPr>
              <a:t>importör</a:t>
            </a:r>
            <a:r>
              <a:rPr lang="sv-SE" sz="2800" b="1" dirty="0" smtClean="0">
                <a:solidFill>
                  <a:srgbClr val="0070C0"/>
                </a:solidFill>
              </a:rPr>
              <a:t> släpper ut en produkt på marknaden måste han säkerställa att </a:t>
            </a:r>
          </a:p>
          <a:p>
            <a:pPr algn="ctr"/>
            <a:endParaRPr lang="sv-SE" sz="2800" b="1" dirty="0" smtClean="0">
              <a:solidFill>
                <a:srgbClr val="0070C0"/>
              </a:solidFill>
            </a:endParaRPr>
          </a:p>
          <a:p>
            <a:pPr marL="457200" indent="-457200">
              <a:spcBef>
                <a:spcPts val="600"/>
              </a:spcBef>
              <a:spcAft>
                <a:spcPts val="1200"/>
              </a:spcAft>
              <a:buFont typeface="Arial" pitchFamily="34" charset="0"/>
              <a:buChar char="•"/>
            </a:pPr>
            <a:r>
              <a:rPr lang="sv-SE" sz="2400" dirty="0" smtClean="0">
                <a:solidFill>
                  <a:schemeClr val="tx1">
                    <a:alpha val="25000"/>
                  </a:schemeClr>
                </a:solidFill>
              </a:rPr>
              <a:t>produkten överensstämmer med gällande krav </a:t>
            </a:r>
          </a:p>
          <a:p>
            <a:pPr marL="457200" indent="-457200">
              <a:spcBef>
                <a:spcPts val="600"/>
              </a:spcBef>
              <a:spcAft>
                <a:spcPts val="1200"/>
              </a:spcAft>
              <a:buFont typeface="Arial" pitchFamily="34" charset="0"/>
              <a:buChar char="•"/>
            </a:pPr>
            <a:r>
              <a:rPr lang="sv-SE" sz="2400" dirty="0" smtClean="0">
                <a:solidFill>
                  <a:schemeClr val="tx1">
                    <a:alpha val="25000"/>
                  </a:schemeClr>
                </a:solidFill>
              </a:rPr>
              <a:t>tillverkaren upprättat en teknisk dokumentation</a:t>
            </a:r>
          </a:p>
          <a:p>
            <a:pPr marL="457200" indent="-457200">
              <a:spcBef>
                <a:spcPts val="600"/>
              </a:spcBef>
              <a:spcAft>
                <a:spcPts val="1200"/>
              </a:spcAft>
              <a:buFont typeface="Arial" pitchFamily="34" charset="0"/>
              <a:buChar char="•"/>
            </a:pPr>
            <a:r>
              <a:rPr lang="sv-SE" sz="2400" dirty="0" smtClean="0">
                <a:solidFill>
                  <a:schemeClr val="tx1">
                    <a:alpha val="25000"/>
                  </a:schemeClr>
                </a:solidFill>
              </a:rPr>
              <a:t>kraven på märkning och spårbarhet är </a:t>
            </a:r>
            <a:r>
              <a:rPr lang="sv-SE" sz="2400" dirty="0">
                <a:solidFill>
                  <a:schemeClr val="tx1">
                    <a:alpha val="25000"/>
                  </a:schemeClr>
                </a:solidFill>
              </a:rPr>
              <a:t>uppfyllda </a:t>
            </a:r>
            <a:endParaRPr lang="sv-SE" sz="2400" dirty="0" smtClean="0">
              <a:solidFill>
                <a:schemeClr val="tx1">
                  <a:alpha val="25000"/>
                </a:schemeClr>
              </a:solidFill>
            </a:endParaRPr>
          </a:p>
          <a:p>
            <a:pPr marL="457200" indent="-457200">
              <a:spcBef>
                <a:spcPts val="600"/>
              </a:spcBef>
              <a:spcAft>
                <a:spcPts val="1200"/>
              </a:spcAft>
              <a:buFont typeface="Arial" pitchFamily="34" charset="0"/>
              <a:buChar char="•"/>
            </a:pPr>
            <a:r>
              <a:rPr lang="sv-SE" sz="2400" dirty="0" smtClean="0">
                <a:solidFill>
                  <a:schemeClr val="tx1">
                    <a:alpha val="25000"/>
                  </a:schemeClr>
                </a:solidFill>
              </a:rPr>
              <a:t>om produkten omfattas av krav på CE-märkning, att tillverkaren genomfört korrekt procedur för bedömning av överensstämmelse</a:t>
            </a:r>
          </a:p>
        </p:txBody>
      </p:sp>
      <p:pic>
        <p:nvPicPr>
          <p:cNvPr id="2050" name="Picture 2" descr="C:\Users\goralund\AppData\Local\Microsoft\Windows\Temporary Internet Files\Content.IE5\G0N3O1BY\MC90029717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5085184"/>
            <a:ext cx="1798625" cy="155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1543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5">
                                            <p:txEl>
                                              <p:pRg st="2" end="2"/>
                                            </p:txEl>
                                          </p:spTgt>
                                        </p:tgtEl>
                                        <p:attrNameLst>
                                          <p:attrName>style.color</p:attrName>
                                        </p:attrNameLst>
                                      </p:cBhvr>
                                      <p:by>
                                        <p:hsl h="0" s="-12549" l="-25098"/>
                                      </p:by>
                                    </p:animClr>
                                    <p:animClr clrSpc="hsl" dir="cw">
                                      <p:cBhvr>
                                        <p:cTn id="7" dur="500" fill="hold"/>
                                        <p:tgtEl>
                                          <p:spTgt spid="5">
                                            <p:txEl>
                                              <p:pRg st="2" end="2"/>
                                            </p:txEl>
                                          </p:spTgt>
                                        </p:tgtEl>
                                        <p:attrNameLst>
                                          <p:attrName>fillcolor</p:attrName>
                                        </p:attrNameLst>
                                      </p:cBhvr>
                                      <p:by>
                                        <p:hsl h="0" s="-12549" l="-25098"/>
                                      </p:by>
                                    </p:animClr>
                                    <p:animClr clrSpc="hsl" dir="cw">
                                      <p:cBhvr>
                                        <p:cTn id="8" dur="500" fill="hold"/>
                                        <p:tgtEl>
                                          <p:spTgt spid="5">
                                            <p:txEl>
                                              <p:pRg st="2" end="2"/>
                                            </p:txEl>
                                          </p:spTgt>
                                        </p:tgtEl>
                                        <p:attrNameLst>
                                          <p:attrName>stroke.color</p:attrName>
                                        </p:attrNameLst>
                                      </p:cBhvr>
                                      <p:by>
                                        <p:hsl h="0" s="-12549" l="-25098"/>
                                      </p:by>
                                    </p:animClr>
                                    <p:set>
                                      <p:cBhvr>
                                        <p:cTn id="9" dur="500" fill="hold"/>
                                        <p:tgtEl>
                                          <p:spTgt spid="5">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500" fill="hold"/>
                                        <p:tgtEl>
                                          <p:spTgt spid="5">
                                            <p:txEl>
                                              <p:pRg st="3" end="3"/>
                                            </p:txEl>
                                          </p:spTgt>
                                        </p:tgtEl>
                                        <p:attrNameLst>
                                          <p:attrName>style.color</p:attrName>
                                        </p:attrNameLst>
                                      </p:cBhvr>
                                      <p:by>
                                        <p:hsl h="0" s="-12549" l="-25098"/>
                                      </p:by>
                                    </p:animClr>
                                    <p:animClr clrSpc="hsl" dir="cw">
                                      <p:cBhvr>
                                        <p:cTn id="14" dur="500" fill="hold"/>
                                        <p:tgtEl>
                                          <p:spTgt spid="5">
                                            <p:txEl>
                                              <p:pRg st="3" end="3"/>
                                            </p:txEl>
                                          </p:spTgt>
                                        </p:tgtEl>
                                        <p:attrNameLst>
                                          <p:attrName>fillcolor</p:attrName>
                                        </p:attrNameLst>
                                      </p:cBhvr>
                                      <p:by>
                                        <p:hsl h="0" s="-12549" l="-25098"/>
                                      </p:by>
                                    </p:animClr>
                                    <p:animClr clrSpc="hsl" dir="cw">
                                      <p:cBhvr>
                                        <p:cTn id="15" dur="500" fill="hold"/>
                                        <p:tgtEl>
                                          <p:spTgt spid="5">
                                            <p:txEl>
                                              <p:pRg st="3" end="3"/>
                                            </p:txEl>
                                          </p:spTgt>
                                        </p:tgtEl>
                                        <p:attrNameLst>
                                          <p:attrName>stroke.color</p:attrName>
                                        </p:attrNameLst>
                                      </p:cBhvr>
                                      <p:by>
                                        <p:hsl h="0" s="-12549" l="-25098"/>
                                      </p:by>
                                    </p:animClr>
                                    <p:set>
                                      <p:cBhvr>
                                        <p:cTn id="16" dur="500" fill="hold"/>
                                        <p:tgtEl>
                                          <p:spTgt spid="5">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remove" nodeType="clickEffect">
                                  <p:stCondLst>
                                    <p:cond delay="0"/>
                                  </p:stCondLst>
                                  <p:endCondLst>
                                    <p:cond evt="onNext" delay="0">
                                      <p:tgtEl>
                                        <p:sldTgt/>
                                      </p:tgtEl>
                                    </p:cond>
                                  </p:endCondLst>
                                  <p:childTnLst>
                                    <p:animClr clrSpc="hsl" dir="cw">
                                      <p:cBhvr override="childStyle">
                                        <p:cTn id="20" dur="500" fill="hold"/>
                                        <p:tgtEl>
                                          <p:spTgt spid="5">
                                            <p:txEl>
                                              <p:pRg st="4" end="4"/>
                                            </p:txEl>
                                          </p:spTgt>
                                        </p:tgtEl>
                                        <p:attrNameLst>
                                          <p:attrName>style.color</p:attrName>
                                        </p:attrNameLst>
                                      </p:cBhvr>
                                      <p:by>
                                        <p:hsl h="0" s="-12549" l="-25098"/>
                                      </p:by>
                                    </p:animClr>
                                    <p:animClr clrSpc="hsl" dir="cw">
                                      <p:cBhvr>
                                        <p:cTn id="21" dur="500" fill="hold"/>
                                        <p:tgtEl>
                                          <p:spTgt spid="5">
                                            <p:txEl>
                                              <p:pRg st="4" end="4"/>
                                            </p:txEl>
                                          </p:spTgt>
                                        </p:tgtEl>
                                        <p:attrNameLst>
                                          <p:attrName>fillcolor</p:attrName>
                                        </p:attrNameLst>
                                      </p:cBhvr>
                                      <p:by>
                                        <p:hsl h="0" s="-12549" l="-25098"/>
                                      </p:by>
                                    </p:animClr>
                                    <p:animClr clrSpc="hsl" dir="cw">
                                      <p:cBhvr>
                                        <p:cTn id="22" dur="500" fill="hold"/>
                                        <p:tgtEl>
                                          <p:spTgt spid="5">
                                            <p:txEl>
                                              <p:pRg st="4" end="4"/>
                                            </p:txEl>
                                          </p:spTgt>
                                        </p:tgtEl>
                                        <p:attrNameLst>
                                          <p:attrName>stroke.color</p:attrName>
                                        </p:attrNameLst>
                                      </p:cBhvr>
                                      <p:by>
                                        <p:hsl h="0" s="-12549" l="-25098"/>
                                      </p:by>
                                    </p:animClr>
                                    <p:set>
                                      <p:cBhvr>
                                        <p:cTn id="23" dur="500" fill="hold"/>
                                        <p:tgtEl>
                                          <p:spTgt spid="5">
                                            <p:txEl>
                                              <p:pRg st="4" end="4"/>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4" presetClass="emph" presetSubtype="0" repeatCount="indefinite" fill="hold" nodeType="clickEffect">
                                  <p:stCondLst>
                                    <p:cond delay="0"/>
                                  </p:stCondLst>
                                  <p:endCondLst>
                                    <p:cond evt="onNext" delay="0">
                                      <p:tgtEl>
                                        <p:sldTgt/>
                                      </p:tgtEl>
                                    </p:cond>
                                  </p:endCondLst>
                                  <p:childTnLst>
                                    <p:animClr clrSpc="hsl" dir="cw">
                                      <p:cBhvr override="childStyle">
                                        <p:cTn id="27" dur="500" fill="hold"/>
                                        <p:tgtEl>
                                          <p:spTgt spid="5">
                                            <p:txEl>
                                              <p:pRg st="5" end="5"/>
                                            </p:txEl>
                                          </p:spTgt>
                                        </p:tgtEl>
                                        <p:attrNameLst>
                                          <p:attrName>style.color</p:attrName>
                                        </p:attrNameLst>
                                      </p:cBhvr>
                                      <p:by>
                                        <p:hsl h="0" s="-12549" l="-25098"/>
                                      </p:by>
                                    </p:animClr>
                                    <p:animClr clrSpc="hsl" dir="cw">
                                      <p:cBhvr>
                                        <p:cTn id="28" dur="500" fill="hold"/>
                                        <p:tgtEl>
                                          <p:spTgt spid="5">
                                            <p:txEl>
                                              <p:pRg st="5" end="5"/>
                                            </p:txEl>
                                          </p:spTgt>
                                        </p:tgtEl>
                                        <p:attrNameLst>
                                          <p:attrName>fillcolor</p:attrName>
                                        </p:attrNameLst>
                                      </p:cBhvr>
                                      <p:by>
                                        <p:hsl h="0" s="-12549" l="-25098"/>
                                      </p:by>
                                    </p:animClr>
                                    <p:animClr clrSpc="hsl" dir="cw">
                                      <p:cBhvr>
                                        <p:cTn id="29" dur="500" fill="hold"/>
                                        <p:tgtEl>
                                          <p:spTgt spid="5">
                                            <p:txEl>
                                              <p:pRg st="5" end="5"/>
                                            </p:txEl>
                                          </p:spTgt>
                                        </p:tgtEl>
                                        <p:attrNameLst>
                                          <p:attrName>stroke.color</p:attrName>
                                        </p:attrNameLst>
                                      </p:cBhvr>
                                      <p:by>
                                        <p:hsl h="0" s="-12549" l="-25098"/>
                                      </p:by>
                                    </p:animClr>
                                    <p:set>
                                      <p:cBhvr>
                                        <p:cTn id="30"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21</a:t>
            </a:fld>
            <a:endParaRPr lang="sv-SE">
              <a:solidFill>
                <a:srgbClr val="000000"/>
              </a:solidFill>
            </a:endParaRPr>
          </a:p>
        </p:txBody>
      </p:sp>
      <p:sp>
        <p:nvSpPr>
          <p:cNvPr id="5" name="textruta 4"/>
          <p:cNvSpPr txBox="1"/>
          <p:nvPr/>
        </p:nvSpPr>
        <p:spPr>
          <a:xfrm>
            <a:off x="395536" y="1124744"/>
            <a:ext cx="8496944" cy="2646878"/>
          </a:xfrm>
          <a:prstGeom prst="rect">
            <a:avLst/>
          </a:prstGeom>
          <a:noFill/>
        </p:spPr>
        <p:txBody>
          <a:bodyPr wrap="square" rtlCol="0">
            <a:spAutoFit/>
          </a:bodyPr>
          <a:lstStyle/>
          <a:p>
            <a:pPr algn="ctr"/>
            <a:r>
              <a:rPr lang="sv-SE" sz="2800" b="1" dirty="0" smtClean="0">
                <a:solidFill>
                  <a:srgbClr val="0070C0"/>
                </a:solidFill>
              </a:rPr>
              <a:t>En importörs övriga skyldigheter omfattar bland annat</a:t>
            </a:r>
          </a:p>
          <a:p>
            <a:pPr algn="ctr"/>
            <a:endParaRPr lang="sv-SE" sz="2800" b="1" dirty="0" smtClean="0">
              <a:solidFill>
                <a:srgbClr val="0070C0"/>
              </a:solidFill>
            </a:endParaRPr>
          </a:p>
          <a:p>
            <a:pPr marL="457200" indent="-457200">
              <a:spcAft>
                <a:spcPts val="600"/>
              </a:spcAft>
              <a:buFont typeface="Arial" pitchFamily="34" charset="0"/>
              <a:buChar char="•"/>
            </a:pPr>
            <a:r>
              <a:rPr lang="sv-SE" sz="2400" dirty="0" smtClean="0">
                <a:solidFill>
                  <a:schemeClr val="tx1">
                    <a:alpha val="25000"/>
                  </a:schemeClr>
                </a:solidFill>
              </a:rPr>
              <a:t>att under </a:t>
            </a:r>
            <a:r>
              <a:rPr lang="sv-SE" sz="2400" dirty="0">
                <a:solidFill>
                  <a:schemeClr val="tx1">
                    <a:alpha val="25000"/>
                  </a:schemeClr>
                </a:solidFill>
              </a:rPr>
              <a:t>10 år kunna </a:t>
            </a:r>
            <a:r>
              <a:rPr lang="sv-SE" sz="2400" dirty="0" smtClean="0">
                <a:solidFill>
                  <a:schemeClr val="tx1">
                    <a:alpha val="25000"/>
                  </a:schemeClr>
                </a:solidFill>
              </a:rPr>
              <a:t>göra tillgänglig</a:t>
            </a:r>
          </a:p>
          <a:p>
            <a:pPr marL="914400" lvl="1" indent="-457200">
              <a:spcAft>
                <a:spcPts val="600"/>
              </a:spcAft>
              <a:buFont typeface="Arial" pitchFamily="34" charset="0"/>
              <a:buChar char="•"/>
            </a:pPr>
            <a:r>
              <a:rPr lang="sv-SE" sz="2400" dirty="0" smtClean="0">
                <a:solidFill>
                  <a:schemeClr val="tx1">
                    <a:alpha val="25000"/>
                  </a:schemeClr>
                </a:solidFill>
              </a:rPr>
              <a:t>den tekniska dokumentationen</a:t>
            </a:r>
          </a:p>
          <a:p>
            <a:pPr marL="914400" lvl="1" indent="-457200">
              <a:spcAft>
                <a:spcPts val="600"/>
              </a:spcAft>
              <a:buFont typeface="Arial" pitchFamily="34" charset="0"/>
              <a:buChar char="•"/>
            </a:pPr>
            <a:r>
              <a:rPr lang="sv-SE" sz="2400" dirty="0" smtClean="0">
                <a:solidFill>
                  <a:schemeClr val="tx1">
                    <a:alpha val="25000"/>
                  </a:schemeClr>
                </a:solidFill>
              </a:rPr>
              <a:t>försäkran om överensstämmelse</a:t>
            </a:r>
          </a:p>
        </p:txBody>
      </p:sp>
      <p:pic>
        <p:nvPicPr>
          <p:cNvPr id="5122" name="Picture 2" descr="C:\Users\goralund\AppData\Local\Microsoft\Windows\Temporary Internet Files\Content.IE5\G0N3O1BY\MC9002815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1628800"/>
            <a:ext cx="1221065"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62072"/>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repeatCount="indefinite" fill="remove" nodeType="afterEffect">
                                  <p:stCondLst>
                                    <p:cond delay="0"/>
                                  </p:stCondLst>
                                  <p:endCondLst>
                                    <p:cond evt="onNext" delay="0">
                                      <p:tgtEl>
                                        <p:sldTgt/>
                                      </p:tgtEl>
                                    </p:cond>
                                  </p:endCondLst>
                                  <p:childTnLst>
                                    <p:animClr clrSpc="hsl" dir="cw">
                                      <p:cBhvr override="childStyle">
                                        <p:cTn id="6" dur="500" fill="hold"/>
                                        <p:tgtEl>
                                          <p:spTgt spid="5">
                                            <p:txEl>
                                              <p:pRg st="2" end="2"/>
                                            </p:txEl>
                                          </p:spTgt>
                                        </p:tgtEl>
                                        <p:attrNameLst>
                                          <p:attrName>style.color</p:attrName>
                                        </p:attrNameLst>
                                      </p:cBhvr>
                                      <p:by>
                                        <p:hsl h="0" s="-12549" l="-25098"/>
                                      </p:by>
                                    </p:animClr>
                                    <p:animClr clrSpc="hsl" dir="cw">
                                      <p:cBhvr>
                                        <p:cTn id="7" dur="500" fill="hold"/>
                                        <p:tgtEl>
                                          <p:spTgt spid="5">
                                            <p:txEl>
                                              <p:pRg st="2" end="2"/>
                                            </p:txEl>
                                          </p:spTgt>
                                        </p:tgtEl>
                                        <p:attrNameLst>
                                          <p:attrName>fillcolor</p:attrName>
                                        </p:attrNameLst>
                                      </p:cBhvr>
                                      <p:by>
                                        <p:hsl h="0" s="-12549" l="-25098"/>
                                      </p:by>
                                    </p:animClr>
                                    <p:animClr clrSpc="hsl" dir="cw">
                                      <p:cBhvr>
                                        <p:cTn id="8" dur="500" fill="hold"/>
                                        <p:tgtEl>
                                          <p:spTgt spid="5">
                                            <p:txEl>
                                              <p:pRg st="2" end="2"/>
                                            </p:txEl>
                                          </p:spTgt>
                                        </p:tgtEl>
                                        <p:attrNameLst>
                                          <p:attrName>stroke.color</p:attrName>
                                        </p:attrNameLst>
                                      </p:cBhvr>
                                      <p:by>
                                        <p:hsl h="0" s="-12549" l="-25098"/>
                                      </p:by>
                                    </p:animClr>
                                    <p:set>
                                      <p:cBhvr>
                                        <p:cTn id="9" dur="500" fill="hold"/>
                                        <p:tgtEl>
                                          <p:spTgt spid="5">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500" fill="hold"/>
                                        <p:tgtEl>
                                          <p:spTgt spid="5">
                                            <p:txEl>
                                              <p:pRg st="3" end="3"/>
                                            </p:txEl>
                                          </p:spTgt>
                                        </p:tgtEl>
                                        <p:attrNameLst>
                                          <p:attrName>style.color</p:attrName>
                                        </p:attrNameLst>
                                      </p:cBhvr>
                                      <p:by>
                                        <p:hsl h="0" s="-12549" l="-25098"/>
                                      </p:by>
                                    </p:animClr>
                                    <p:animClr clrSpc="hsl" dir="cw">
                                      <p:cBhvr>
                                        <p:cTn id="14" dur="500" fill="hold"/>
                                        <p:tgtEl>
                                          <p:spTgt spid="5">
                                            <p:txEl>
                                              <p:pRg st="3" end="3"/>
                                            </p:txEl>
                                          </p:spTgt>
                                        </p:tgtEl>
                                        <p:attrNameLst>
                                          <p:attrName>fillcolor</p:attrName>
                                        </p:attrNameLst>
                                      </p:cBhvr>
                                      <p:by>
                                        <p:hsl h="0" s="-12549" l="-25098"/>
                                      </p:by>
                                    </p:animClr>
                                    <p:animClr clrSpc="hsl" dir="cw">
                                      <p:cBhvr>
                                        <p:cTn id="15" dur="500" fill="hold"/>
                                        <p:tgtEl>
                                          <p:spTgt spid="5">
                                            <p:txEl>
                                              <p:pRg st="3" end="3"/>
                                            </p:txEl>
                                          </p:spTgt>
                                        </p:tgtEl>
                                        <p:attrNameLst>
                                          <p:attrName>stroke.color</p:attrName>
                                        </p:attrNameLst>
                                      </p:cBhvr>
                                      <p:by>
                                        <p:hsl h="0" s="-12549" l="-25098"/>
                                      </p:by>
                                    </p:animClr>
                                    <p:set>
                                      <p:cBhvr>
                                        <p:cTn id="16" dur="500" fill="hold"/>
                                        <p:tgtEl>
                                          <p:spTgt spid="5">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remove" nodeType="clickEffect">
                                  <p:stCondLst>
                                    <p:cond delay="0"/>
                                  </p:stCondLst>
                                  <p:endCondLst>
                                    <p:cond evt="onNext" delay="0">
                                      <p:tgtEl>
                                        <p:sldTgt/>
                                      </p:tgtEl>
                                    </p:cond>
                                  </p:endCondLst>
                                  <p:childTnLst>
                                    <p:animClr clrSpc="hsl" dir="cw">
                                      <p:cBhvr override="childStyle">
                                        <p:cTn id="20" dur="500" fill="hold"/>
                                        <p:tgtEl>
                                          <p:spTgt spid="5">
                                            <p:txEl>
                                              <p:pRg st="4" end="4"/>
                                            </p:txEl>
                                          </p:spTgt>
                                        </p:tgtEl>
                                        <p:attrNameLst>
                                          <p:attrName>style.color</p:attrName>
                                        </p:attrNameLst>
                                      </p:cBhvr>
                                      <p:by>
                                        <p:hsl h="0" s="-12549" l="-25098"/>
                                      </p:by>
                                    </p:animClr>
                                    <p:animClr clrSpc="hsl" dir="cw">
                                      <p:cBhvr>
                                        <p:cTn id="21" dur="500" fill="hold"/>
                                        <p:tgtEl>
                                          <p:spTgt spid="5">
                                            <p:txEl>
                                              <p:pRg st="4" end="4"/>
                                            </p:txEl>
                                          </p:spTgt>
                                        </p:tgtEl>
                                        <p:attrNameLst>
                                          <p:attrName>fillcolor</p:attrName>
                                        </p:attrNameLst>
                                      </p:cBhvr>
                                      <p:by>
                                        <p:hsl h="0" s="-12549" l="-25098"/>
                                      </p:by>
                                    </p:animClr>
                                    <p:animClr clrSpc="hsl" dir="cw">
                                      <p:cBhvr>
                                        <p:cTn id="22" dur="500" fill="hold"/>
                                        <p:tgtEl>
                                          <p:spTgt spid="5">
                                            <p:txEl>
                                              <p:pRg st="4" end="4"/>
                                            </p:txEl>
                                          </p:spTgt>
                                        </p:tgtEl>
                                        <p:attrNameLst>
                                          <p:attrName>stroke.color</p:attrName>
                                        </p:attrNameLst>
                                      </p:cBhvr>
                                      <p:by>
                                        <p:hsl h="0" s="-12549" l="-25098"/>
                                      </p:by>
                                    </p:animClr>
                                    <p:set>
                                      <p:cBhvr>
                                        <p:cTn id="23" dur="500" fill="hold"/>
                                        <p:tgtEl>
                                          <p:spTgt spid="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22</a:t>
            </a:fld>
            <a:endParaRPr lang="sv-SE">
              <a:solidFill>
                <a:srgbClr val="000000"/>
              </a:solidFill>
            </a:endParaRPr>
          </a:p>
        </p:txBody>
      </p:sp>
      <p:sp>
        <p:nvSpPr>
          <p:cNvPr id="5" name="textruta 4"/>
          <p:cNvSpPr txBox="1"/>
          <p:nvPr/>
        </p:nvSpPr>
        <p:spPr>
          <a:xfrm>
            <a:off x="395536" y="1124744"/>
            <a:ext cx="8496944" cy="2646878"/>
          </a:xfrm>
          <a:prstGeom prst="rect">
            <a:avLst/>
          </a:prstGeom>
          <a:noFill/>
        </p:spPr>
        <p:txBody>
          <a:bodyPr wrap="square" rtlCol="0">
            <a:spAutoFit/>
          </a:bodyPr>
          <a:lstStyle/>
          <a:p>
            <a:pPr algn="ctr"/>
            <a:r>
              <a:rPr lang="sv-SE" sz="2800" b="1" dirty="0" smtClean="0">
                <a:solidFill>
                  <a:srgbClr val="FF0000"/>
                </a:solidFill>
              </a:rPr>
              <a:t>Distributörens</a:t>
            </a:r>
            <a:r>
              <a:rPr lang="sv-SE" sz="2800" b="1" dirty="0" smtClean="0">
                <a:solidFill>
                  <a:srgbClr val="0070C0"/>
                </a:solidFill>
              </a:rPr>
              <a:t> skyldigheter omfattar bland annat att</a:t>
            </a:r>
          </a:p>
          <a:p>
            <a:pPr algn="ctr"/>
            <a:endParaRPr lang="sv-SE" sz="2800" b="1" dirty="0" smtClean="0">
              <a:solidFill>
                <a:srgbClr val="0070C0"/>
              </a:solidFill>
            </a:endParaRPr>
          </a:p>
          <a:p>
            <a:pPr marL="457200" indent="-457200">
              <a:spcAft>
                <a:spcPts val="600"/>
              </a:spcAft>
              <a:buFont typeface="Arial" pitchFamily="34" charset="0"/>
              <a:buChar char="•"/>
            </a:pPr>
            <a:r>
              <a:rPr lang="sv-SE" sz="2400" dirty="0" smtClean="0">
                <a:solidFill>
                  <a:schemeClr val="tx1">
                    <a:alpha val="25000"/>
                  </a:schemeClr>
                </a:solidFill>
              </a:rPr>
              <a:t>se till att produkten rimligen uppfyller kraven</a:t>
            </a:r>
          </a:p>
          <a:p>
            <a:pPr>
              <a:spcAft>
                <a:spcPts val="600"/>
              </a:spcAft>
            </a:pPr>
            <a:endParaRPr lang="sv-SE" sz="2400" dirty="0">
              <a:solidFill>
                <a:schemeClr val="tx1">
                  <a:alpha val="25000"/>
                </a:schemeClr>
              </a:solidFill>
            </a:endParaRPr>
          </a:p>
          <a:p>
            <a:pPr marL="457200" indent="-457200">
              <a:spcAft>
                <a:spcPts val="600"/>
              </a:spcAft>
              <a:buFont typeface="Arial" pitchFamily="34" charset="0"/>
              <a:buChar char="•"/>
            </a:pPr>
            <a:endParaRPr lang="sv-SE" sz="2400" dirty="0" smtClean="0">
              <a:solidFill>
                <a:schemeClr val="tx1">
                  <a:alpha val="25000"/>
                </a:schemeClr>
              </a:solidFill>
            </a:endParaRPr>
          </a:p>
        </p:txBody>
      </p:sp>
      <p:pic>
        <p:nvPicPr>
          <p:cNvPr id="3074" name="Picture 2" descr="C:\Users\goralund\AppData\Local\Microsoft\Windows\Temporary Internet Files\Content.IE5\1QIDUSRC\MC90043492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015538"/>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0312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5">
                                            <p:txEl>
                                              <p:pRg st="2" end="2"/>
                                            </p:txEl>
                                          </p:spTgt>
                                        </p:tgtEl>
                                        <p:attrNameLst>
                                          <p:attrName>style.color</p:attrName>
                                        </p:attrNameLst>
                                      </p:cBhvr>
                                      <p:by>
                                        <p:hsl h="0" s="-12549" l="-25098"/>
                                      </p:by>
                                    </p:animClr>
                                    <p:animClr clrSpc="hsl" dir="cw">
                                      <p:cBhvr>
                                        <p:cTn id="7" dur="500" fill="hold"/>
                                        <p:tgtEl>
                                          <p:spTgt spid="5">
                                            <p:txEl>
                                              <p:pRg st="2" end="2"/>
                                            </p:txEl>
                                          </p:spTgt>
                                        </p:tgtEl>
                                        <p:attrNameLst>
                                          <p:attrName>fillcolor</p:attrName>
                                        </p:attrNameLst>
                                      </p:cBhvr>
                                      <p:by>
                                        <p:hsl h="0" s="-12549" l="-25098"/>
                                      </p:by>
                                    </p:animClr>
                                    <p:animClr clrSpc="hsl" dir="cw">
                                      <p:cBhvr>
                                        <p:cTn id="8" dur="500" fill="hold"/>
                                        <p:tgtEl>
                                          <p:spTgt spid="5">
                                            <p:txEl>
                                              <p:pRg st="2" end="2"/>
                                            </p:txEl>
                                          </p:spTgt>
                                        </p:tgtEl>
                                        <p:attrNameLst>
                                          <p:attrName>stroke.color</p:attrName>
                                        </p:attrNameLst>
                                      </p:cBhvr>
                                      <p:by>
                                        <p:hsl h="0" s="-12549" l="-25098"/>
                                      </p:by>
                                    </p:animClr>
                                    <p:set>
                                      <p:cBhvr>
                                        <p:cTn id="9" dur="500" fill="hold"/>
                                        <p:tgtEl>
                                          <p:spTgt spid="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23</a:t>
            </a:fld>
            <a:endParaRPr lang="sv-SE">
              <a:solidFill>
                <a:srgbClr val="000000"/>
              </a:solidFill>
            </a:endParaRPr>
          </a:p>
        </p:txBody>
      </p:sp>
      <p:sp>
        <p:nvSpPr>
          <p:cNvPr id="5" name="textruta 4"/>
          <p:cNvSpPr txBox="1"/>
          <p:nvPr/>
        </p:nvSpPr>
        <p:spPr>
          <a:xfrm>
            <a:off x="971600" y="761752"/>
            <a:ext cx="7128792" cy="1323439"/>
          </a:xfrm>
          <a:prstGeom prst="rect">
            <a:avLst/>
          </a:prstGeom>
          <a:noFill/>
        </p:spPr>
        <p:txBody>
          <a:bodyPr wrap="square" rtlCol="0">
            <a:spAutoFit/>
          </a:bodyPr>
          <a:lstStyle/>
          <a:p>
            <a:pPr algn="ctr"/>
            <a:r>
              <a:rPr lang="sv-SE" sz="2800" b="1" dirty="0" smtClean="0">
                <a:solidFill>
                  <a:srgbClr val="0070C0"/>
                </a:solidFill>
              </a:rPr>
              <a:t>Gemensamma krav för </a:t>
            </a:r>
            <a:r>
              <a:rPr lang="sv-SE" sz="2800" b="1" dirty="0" smtClean="0">
                <a:solidFill>
                  <a:srgbClr val="FF0000"/>
                </a:solidFill>
              </a:rPr>
              <a:t>tillverkare, importörer och distributörer</a:t>
            </a:r>
          </a:p>
          <a:p>
            <a:pPr algn="ctr"/>
            <a:endParaRPr lang="sv-SE" sz="2400" dirty="0"/>
          </a:p>
        </p:txBody>
      </p:sp>
      <p:sp>
        <p:nvSpPr>
          <p:cNvPr id="3" name="Rektangel 2"/>
          <p:cNvSpPr/>
          <p:nvPr/>
        </p:nvSpPr>
        <p:spPr>
          <a:xfrm>
            <a:off x="539552" y="2420888"/>
            <a:ext cx="7704856" cy="3508653"/>
          </a:xfrm>
          <a:prstGeom prst="rect">
            <a:avLst/>
          </a:prstGeom>
        </p:spPr>
        <p:txBody>
          <a:bodyPr wrap="square">
            <a:spAutoFit/>
          </a:bodyPr>
          <a:lstStyle/>
          <a:p>
            <a:pPr marL="457200" indent="-457200">
              <a:spcBef>
                <a:spcPts val="600"/>
              </a:spcBef>
              <a:spcAft>
                <a:spcPts val="600"/>
              </a:spcAft>
              <a:buFont typeface="Arial" pitchFamily="34" charset="0"/>
              <a:buChar char="•"/>
            </a:pPr>
            <a:r>
              <a:rPr lang="sv-SE" sz="2400" dirty="0" smtClean="0">
                <a:solidFill>
                  <a:schemeClr val="tx1">
                    <a:alpha val="25000"/>
                  </a:schemeClr>
                </a:solidFill>
              </a:rPr>
              <a:t>märkning, bruksanvisning </a:t>
            </a:r>
            <a:r>
              <a:rPr lang="sv-SE" sz="2400" dirty="0">
                <a:solidFill>
                  <a:schemeClr val="tx1">
                    <a:alpha val="25000"/>
                  </a:schemeClr>
                </a:solidFill>
              </a:rPr>
              <a:t>och säkerhetsinformation på relevant språk </a:t>
            </a:r>
          </a:p>
          <a:p>
            <a:pPr marL="457200" indent="-457200">
              <a:spcBef>
                <a:spcPts val="600"/>
              </a:spcBef>
              <a:spcAft>
                <a:spcPts val="600"/>
              </a:spcAft>
              <a:buFont typeface="Arial" pitchFamily="34" charset="0"/>
              <a:buChar char="•"/>
            </a:pPr>
            <a:r>
              <a:rPr lang="sv-SE" sz="2400" dirty="0">
                <a:solidFill>
                  <a:schemeClr val="tx1">
                    <a:alpha val="25000"/>
                  </a:schemeClr>
                </a:solidFill>
              </a:rPr>
              <a:t>vidta åtgärder och återkalla produkter som inte överensstämmer med lagstiftningen</a:t>
            </a:r>
          </a:p>
          <a:p>
            <a:pPr marL="457200" indent="-457200">
              <a:spcBef>
                <a:spcPts val="600"/>
              </a:spcBef>
              <a:spcAft>
                <a:spcPts val="600"/>
              </a:spcAft>
              <a:buFont typeface="Arial" pitchFamily="34" charset="0"/>
              <a:buChar char="•"/>
            </a:pPr>
            <a:r>
              <a:rPr lang="sv-SE" sz="2400" dirty="0">
                <a:solidFill>
                  <a:schemeClr val="tx1">
                    <a:alpha val="25000"/>
                  </a:schemeClr>
                </a:solidFill>
              </a:rPr>
              <a:t>samarbeta med, och underrätta myndigheter om brister och åtgärder</a:t>
            </a:r>
            <a:r>
              <a:rPr lang="sv-SE" sz="2400" dirty="0" smtClean="0">
                <a:solidFill>
                  <a:schemeClr val="tx1">
                    <a:alpha val="25000"/>
                  </a:schemeClr>
                </a:solidFill>
              </a:rPr>
              <a:t>.</a:t>
            </a:r>
          </a:p>
          <a:p>
            <a:pPr marL="457200" indent="-457200">
              <a:spcBef>
                <a:spcPts val="600"/>
              </a:spcBef>
              <a:spcAft>
                <a:spcPts val="600"/>
              </a:spcAft>
              <a:buFont typeface="Arial" pitchFamily="34" charset="0"/>
              <a:buChar char="•"/>
            </a:pPr>
            <a:r>
              <a:rPr lang="sv-SE" sz="2400" dirty="0">
                <a:solidFill>
                  <a:schemeClr val="tx1">
                    <a:alpha val="25000"/>
                  </a:schemeClr>
                </a:solidFill>
              </a:rPr>
              <a:t>under 10 år identifiera vem som levererat produkter och till vilken aktör han </a:t>
            </a:r>
            <a:r>
              <a:rPr lang="sv-SE" sz="2400" dirty="0" smtClean="0">
                <a:solidFill>
                  <a:schemeClr val="tx1">
                    <a:alpha val="25000"/>
                  </a:schemeClr>
                </a:solidFill>
              </a:rPr>
              <a:t>levererat</a:t>
            </a:r>
            <a:endParaRPr lang="sv-SE" sz="2400" dirty="0">
              <a:solidFill>
                <a:schemeClr val="tx1">
                  <a:alpha val="25000"/>
                </a:schemeClr>
              </a:solidFill>
            </a:endParaRPr>
          </a:p>
        </p:txBody>
      </p:sp>
    </p:spTree>
    <p:extLst>
      <p:ext uri="{BB962C8B-B14F-4D97-AF65-F5344CB8AC3E}">
        <p14:creationId xmlns:p14="http://schemas.microsoft.com/office/powerpoint/2010/main" val="21434420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500" fill="hold"/>
                                        <p:tgtEl>
                                          <p:spTgt spid="3">
                                            <p:txEl>
                                              <p:pRg st="1" end="1"/>
                                            </p:txEl>
                                          </p:spTgt>
                                        </p:tgtEl>
                                        <p:attrNameLst>
                                          <p:attrName>style.color</p:attrName>
                                        </p:attrNameLst>
                                      </p:cBhvr>
                                      <p:by>
                                        <p:hsl h="0" s="-12549" l="-25098"/>
                                      </p:by>
                                    </p:animClr>
                                    <p:animClr clrSpc="hsl" dir="cw">
                                      <p:cBhvr>
                                        <p:cTn id="14" dur="500" fill="hold"/>
                                        <p:tgtEl>
                                          <p:spTgt spid="3">
                                            <p:txEl>
                                              <p:pRg st="1" end="1"/>
                                            </p:txEl>
                                          </p:spTgt>
                                        </p:tgtEl>
                                        <p:attrNameLst>
                                          <p:attrName>fillcolor</p:attrName>
                                        </p:attrNameLst>
                                      </p:cBhvr>
                                      <p:by>
                                        <p:hsl h="0" s="-12549" l="-25098"/>
                                      </p:by>
                                    </p:animClr>
                                    <p:animClr clrSpc="hsl" dir="cw">
                                      <p:cBhvr>
                                        <p:cTn id="15" dur="500" fill="hold"/>
                                        <p:tgtEl>
                                          <p:spTgt spid="3">
                                            <p:txEl>
                                              <p:pRg st="1" end="1"/>
                                            </p:txEl>
                                          </p:spTgt>
                                        </p:tgtEl>
                                        <p:attrNameLst>
                                          <p:attrName>stroke.color</p:attrName>
                                        </p:attrNameLst>
                                      </p:cBhvr>
                                      <p:by>
                                        <p:hsl h="0" s="-12549" l="-25098"/>
                                      </p:by>
                                    </p:animClr>
                                    <p:set>
                                      <p:cBhvr>
                                        <p:cTn id="16" dur="500" fill="hold"/>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remove" nodeType="clickEffect">
                                  <p:stCondLst>
                                    <p:cond delay="0"/>
                                  </p:stCondLst>
                                  <p:endCondLst>
                                    <p:cond evt="onNext" delay="0">
                                      <p:tgtEl>
                                        <p:sldTgt/>
                                      </p:tgtEl>
                                    </p:cond>
                                  </p:endCondLst>
                                  <p:childTnLst>
                                    <p:animClr clrSpc="hsl" dir="cw">
                                      <p:cBhvr override="childStyle">
                                        <p:cTn id="20" dur="500" fill="hold"/>
                                        <p:tgtEl>
                                          <p:spTgt spid="3">
                                            <p:txEl>
                                              <p:pRg st="2" end="2"/>
                                            </p:txEl>
                                          </p:spTgt>
                                        </p:tgtEl>
                                        <p:attrNameLst>
                                          <p:attrName>style.color</p:attrName>
                                        </p:attrNameLst>
                                      </p:cBhvr>
                                      <p:by>
                                        <p:hsl h="0" s="-12549" l="-25098"/>
                                      </p:by>
                                    </p:animClr>
                                    <p:animClr clrSpc="hsl" dir="cw">
                                      <p:cBhvr>
                                        <p:cTn id="21" dur="500" fill="hold"/>
                                        <p:tgtEl>
                                          <p:spTgt spid="3">
                                            <p:txEl>
                                              <p:pRg st="2" end="2"/>
                                            </p:txEl>
                                          </p:spTgt>
                                        </p:tgtEl>
                                        <p:attrNameLst>
                                          <p:attrName>fillcolor</p:attrName>
                                        </p:attrNameLst>
                                      </p:cBhvr>
                                      <p:by>
                                        <p:hsl h="0" s="-12549" l="-25098"/>
                                      </p:by>
                                    </p:animClr>
                                    <p:animClr clrSpc="hsl" dir="cw">
                                      <p:cBhvr>
                                        <p:cTn id="22" dur="500" fill="hold"/>
                                        <p:tgtEl>
                                          <p:spTgt spid="3">
                                            <p:txEl>
                                              <p:pRg st="2" end="2"/>
                                            </p:txEl>
                                          </p:spTgt>
                                        </p:tgtEl>
                                        <p:attrNameLst>
                                          <p:attrName>stroke.color</p:attrName>
                                        </p:attrNameLst>
                                      </p:cBhvr>
                                      <p:by>
                                        <p:hsl h="0" s="-12549" l="-25098"/>
                                      </p:by>
                                    </p:animClr>
                                    <p:set>
                                      <p:cBhvr>
                                        <p:cTn id="23" dur="500" fill="hold"/>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4" presetClass="emph" presetSubtype="0" repeatCount="indefinite" fill="remove" nodeType="clickEffect">
                                  <p:stCondLst>
                                    <p:cond delay="0"/>
                                  </p:stCondLst>
                                  <p:childTnLst>
                                    <p:animClr clrSpc="hsl" dir="cw">
                                      <p:cBhvr override="childStyle">
                                        <p:cTn id="27" dur="500" fill="hold"/>
                                        <p:tgtEl>
                                          <p:spTgt spid="3">
                                            <p:txEl>
                                              <p:pRg st="3" end="3"/>
                                            </p:txEl>
                                          </p:spTgt>
                                        </p:tgtEl>
                                        <p:attrNameLst>
                                          <p:attrName>style.color</p:attrName>
                                        </p:attrNameLst>
                                      </p:cBhvr>
                                      <p:by>
                                        <p:hsl h="0" s="-12549" l="-25098"/>
                                      </p:by>
                                    </p:animClr>
                                    <p:animClr clrSpc="hsl" dir="cw">
                                      <p:cBhvr>
                                        <p:cTn id="28" dur="500" fill="hold"/>
                                        <p:tgtEl>
                                          <p:spTgt spid="3">
                                            <p:txEl>
                                              <p:pRg st="3" end="3"/>
                                            </p:txEl>
                                          </p:spTgt>
                                        </p:tgtEl>
                                        <p:attrNameLst>
                                          <p:attrName>fillcolor</p:attrName>
                                        </p:attrNameLst>
                                      </p:cBhvr>
                                      <p:by>
                                        <p:hsl h="0" s="-12549" l="-25098"/>
                                      </p:by>
                                    </p:animClr>
                                    <p:animClr clrSpc="hsl" dir="cw">
                                      <p:cBhvr>
                                        <p:cTn id="29" dur="500" fill="hold"/>
                                        <p:tgtEl>
                                          <p:spTgt spid="3">
                                            <p:txEl>
                                              <p:pRg st="3" end="3"/>
                                            </p:txEl>
                                          </p:spTgt>
                                        </p:tgtEl>
                                        <p:attrNameLst>
                                          <p:attrName>stroke.color</p:attrName>
                                        </p:attrNameLst>
                                      </p:cBhvr>
                                      <p:by>
                                        <p:hsl h="0" s="-12549" l="-25098"/>
                                      </p:by>
                                    </p:animClr>
                                    <p:set>
                                      <p:cBhvr>
                                        <p:cTn id="30"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24</a:t>
            </a:fld>
            <a:endParaRPr lang="sv-SE">
              <a:solidFill>
                <a:srgbClr val="000000"/>
              </a:solidFill>
            </a:endParaRPr>
          </a:p>
        </p:txBody>
      </p:sp>
      <p:sp>
        <p:nvSpPr>
          <p:cNvPr id="5" name="textruta 4"/>
          <p:cNvSpPr txBox="1"/>
          <p:nvPr/>
        </p:nvSpPr>
        <p:spPr>
          <a:xfrm>
            <a:off x="971600" y="1628800"/>
            <a:ext cx="7128792" cy="1323439"/>
          </a:xfrm>
          <a:prstGeom prst="rect">
            <a:avLst/>
          </a:prstGeom>
          <a:noFill/>
        </p:spPr>
        <p:txBody>
          <a:bodyPr wrap="square" rtlCol="0">
            <a:spAutoFit/>
          </a:bodyPr>
          <a:lstStyle/>
          <a:p>
            <a:pPr algn="ctr"/>
            <a:r>
              <a:rPr lang="sv-SE" sz="2800" b="1" dirty="0" smtClean="0">
                <a:solidFill>
                  <a:srgbClr val="0070C0"/>
                </a:solidFill>
              </a:rPr>
              <a:t>Gemensamma krav för </a:t>
            </a:r>
            <a:r>
              <a:rPr lang="sv-SE" sz="2800" b="1" dirty="0" smtClean="0">
                <a:solidFill>
                  <a:srgbClr val="FF0000"/>
                </a:solidFill>
              </a:rPr>
              <a:t>importörer och distributörer</a:t>
            </a:r>
          </a:p>
          <a:p>
            <a:pPr algn="ctr"/>
            <a:endParaRPr lang="sv-SE" sz="2400" dirty="0"/>
          </a:p>
        </p:txBody>
      </p:sp>
      <p:sp>
        <p:nvSpPr>
          <p:cNvPr id="3" name="Rektangel 2"/>
          <p:cNvSpPr/>
          <p:nvPr/>
        </p:nvSpPr>
        <p:spPr>
          <a:xfrm>
            <a:off x="539552" y="3251885"/>
            <a:ext cx="7704856" cy="830997"/>
          </a:xfrm>
          <a:prstGeom prst="rect">
            <a:avLst/>
          </a:prstGeom>
        </p:spPr>
        <p:txBody>
          <a:bodyPr wrap="square">
            <a:spAutoFit/>
          </a:bodyPr>
          <a:lstStyle/>
          <a:p>
            <a:pPr marL="457200" indent="-457200">
              <a:spcBef>
                <a:spcPts val="600"/>
              </a:spcBef>
              <a:spcAft>
                <a:spcPts val="600"/>
              </a:spcAft>
              <a:buFont typeface="Arial" pitchFamily="34" charset="0"/>
              <a:buChar char="•"/>
            </a:pPr>
            <a:r>
              <a:rPr lang="sv-SE" sz="2400" dirty="0">
                <a:solidFill>
                  <a:schemeClr val="tx1">
                    <a:alpha val="25000"/>
                  </a:schemeClr>
                </a:solidFill>
              </a:rPr>
              <a:t>lagrings- och transportförhållanden får inte äventyra produktens överensstämmelse</a:t>
            </a:r>
          </a:p>
        </p:txBody>
      </p:sp>
    </p:spTree>
    <p:extLst>
      <p:ext uri="{BB962C8B-B14F-4D97-AF65-F5344CB8AC3E}">
        <p14:creationId xmlns:p14="http://schemas.microsoft.com/office/powerpoint/2010/main" val="40847079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25</a:t>
            </a:fld>
            <a:endParaRPr lang="sv-SE">
              <a:solidFill>
                <a:srgbClr val="000000"/>
              </a:solidFill>
            </a:endParaRPr>
          </a:p>
        </p:txBody>
      </p:sp>
      <p:sp>
        <p:nvSpPr>
          <p:cNvPr id="5" name="textruta 4"/>
          <p:cNvSpPr txBox="1"/>
          <p:nvPr/>
        </p:nvSpPr>
        <p:spPr>
          <a:xfrm>
            <a:off x="971600" y="761752"/>
            <a:ext cx="7128792" cy="1323439"/>
          </a:xfrm>
          <a:prstGeom prst="rect">
            <a:avLst/>
          </a:prstGeom>
          <a:noFill/>
        </p:spPr>
        <p:txBody>
          <a:bodyPr wrap="square" rtlCol="0">
            <a:spAutoFit/>
          </a:bodyPr>
          <a:lstStyle/>
          <a:p>
            <a:pPr algn="ctr"/>
            <a:r>
              <a:rPr lang="sv-SE" sz="2800" b="1" dirty="0" smtClean="0">
                <a:solidFill>
                  <a:srgbClr val="0070C0"/>
                </a:solidFill>
              </a:rPr>
              <a:t>För  vissa produkter gemensamma krav för </a:t>
            </a:r>
            <a:r>
              <a:rPr lang="sv-SE" sz="2800" b="1" dirty="0" smtClean="0">
                <a:solidFill>
                  <a:srgbClr val="FF0000"/>
                </a:solidFill>
              </a:rPr>
              <a:t>tillverkare och importörer</a:t>
            </a:r>
          </a:p>
          <a:p>
            <a:pPr algn="ctr"/>
            <a:endParaRPr lang="sv-SE" sz="2400" dirty="0"/>
          </a:p>
        </p:txBody>
      </p:sp>
      <p:sp>
        <p:nvSpPr>
          <p:cNvPr id="3" name="Rektangel 2"/>
          <p:cNvSpPr/>
          <p:nvPr/>
        </p:nvSpPr>
        <p:spPr>
          <a:xfrm>
            <a:off x="539552" y="2420888"/>
            <a:ext cx="7704856" cy="2908489"/>
          </a:xfrm>
          <a:prstGeom prst="rect">
            <a:avLst/>
          </a:prstGeom>
        </p:spPr>
        <p:txBody>
          <a:bodyPr wrap="square">
            <a:spAutoFit/>
          </a:bodyPr>
          <a:lstStyle/>
          <a:p>
            <a:pPr marL="457200" indent="-457200">
              <a:spcAft>
                <a:spcPts val="600"/>
              </a:spcAft>
              <a:buFont typeface="Arial" pitchFamily="34" charset="0"/>
              <a:buChar char="•"/>
            </a:pPr>
            <a:r>
              <a:rPr lang="sv-SE" sz="2400" dirty="0">
                <a:solidFill>
                  <a:schemeClr val="tx1">
                    <a:alpha val="25000"/>
                  </a:schemeClr>
                </a:solidFill>
              </a:rPr>
              <a:t>i vissa fall beroende på de risker en produkt utgör:</a:t>
            </a:r>
          </a:p>
          <a:p>
            <a:pPr marL="914400" lvl="1" indent="-457200">
              <a:spcAft>
                <a:spcPts val="600"/>
              </a:spcAft>
              <a:buFont typeface="Arial" pitchFamily="34" charset="0"/>
              <a:buChar char="•"/>
            </a:pPr>
            <a:r>
              <a:rPr lang="sv-SE" sz="2400" dirty="0" smtClean="0">
                <a:solidFill>
                  <a:schemeClr val="tx1">
                    <a:alpha val="25000"/>
                  </a:schemeClr>
                </a:solidFill>
              </a:rPr>
              <a:t>utföra slumpvis </a:t>
            </a:r>
            <a:r>
              <a:rPr lang="sv-SE" sz="2400" dirty="0">
                <a:solidFill>
                  <a:schemeClr val="tx1">
                    <a:alpha val="25000"/>
                  </a:schemeClr>
                </a:solidFill>
              </a:rPr>
              <a:t>provning av saluförda produkter</a:t>
            </a:r>
          </a:p>
          <a:p>
            <a:pPr marL="914400" lvl="1" indent="-457200">
              <a:spcAft>
                <a:spcPts val="600"/>
              </a:spcAft>
              <a:buFont typeface="Arial" pitchFamily="34" charset="0"/>
              <a:buChar char="•"/>
            </a:pPr>
            <a:r>
              <a:rPr lang="sv-SE" sz="2400" dirty="0">
                <a:solidFill>
                  <a:schemeClr val="tx1">
                    <a:alpha val="25000"/>
                  </a:schemeClr>
                </a:solidFill>
              </a:rPr>
              <a:t>föra register över klagomål, bristfälliga produkter och produktåterkallelser</a:t>
            </a:r>
          </a:p>
          <a:p>
            <a:pPr marL="914400" lvl="1" indent="-457200">
              <a:spcAft>
                <a:spcPts val="600"/>
              </a:spcAft>
              <a:buFont typeface="Arial" pitchFamily="34" charset="0"/>
              <a:buChar char="•"/>
            </a:pPr>
            <a:r>
              <a:rPr lang="sv-SE" sz="2400" dirty="0">
                <a:solidFill>
                  <a:schemeClr val="tx1">
                    <a:alpha val="25000"/>
                  </a:schemeClr>
                </a:solidFill>
              </a:rPr>
              <a:t>informera distributörer</a:t>
            </a:r>
            <a:endParaRPr lang="sv-SE" sz="24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79663">
            <a:off x="6831768" y="5329660"/>
            <a:ext cx="1241103" cy="1150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88061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hold" nodeType="clickEffect">
                                  <p:stCondLst>
                                    <p:cond delay="0"/>
                                  </p:stCondLst>
                                  <p:endCondLst>
                                    <p:cond evt="onNext" delay="0">
                                      <p:tgtEl>
                                        <p:sldTgt/>
                                      </p:tgtEl>
                                    </p:cond>
                                  </p:end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hold" nodeType="clickEffect">
                                  <p:stCondLst>
                                    <p:cond delay="0"/>
                                  </p:stCondLst>
                                  <p:endCondLst>
                                    <p:cond evt="onNext" delay="0">
                                      <p:tgtEl>
                                        <p:sldTgt/>
                                      </p:tgtEl>
                                    </p:cond>
                                  </p:endCondLst>
                                  <p:childTnLst>
                                    <p:animClr clrSpc="hsl" dir="cw">
                                      <p:cBhvr override="childStyle">
                                        <p:cTn id="13" dur="500" fill="hold"/>
                                        <p:tgtEl>
                                          <p:spTgt spid="3">
                                            <p:txEl>
                                              <p:pRg st="1" end="1"/>
                                            </p:txEl>
                                          </p:spTgt>
                                        </p:tgtEl>
                                        <p:attrNameLst>
                                          <p:attrName>style.color</p:attrName>
                                        </p:attrNameLst>
                                      </p:cBhvr>
                                      <p:by>
                                        <p:hsl h="0" s="-12549" l="-25098"/>
                                      </p:by>
                                    </p:animClr>
                                    <p:animClr clrSpc="hsl" dir="cw">
                                      <p:cBhvr>
                                        <p:cTn id="14" dur="500" fill="hold"/>
                                        <p:tgtEl>
                                          <p:spTgt spid="3">
                                            <p:txEl>
                                              <p:pRg st="1" end="1"/>
                                            </p:txEl>
                                          </p:spTgt>
                                        </p:tgtEl>
                                        <p:attrNameLst>
                                          <p:attrName>fillcolor</p:attrName>
                                        </p:attrNameLst>
                                      </p:cBhvr>
                                      <p:by>
                                        <p:hsl h="0" s="-12549" l="-25098"/>
                                      </p:by>
                                    </p:animClr>
                                    <p:animClr clrSpc="hsl" dir="cw">
                                      <p:cBhvr>
                                        <p:cTn id="15" dur="500" fill="hold"/>
                                        <p:tgtEl>
                                          <p:spTgt spid="3">
                                            <p:txEl>
                                              <p:pRg st="1" end="1"/>
                                            </p:txEl>
                                          </p:spTgt>
                                        </p:tgtEl>
                                        <p:attrNameLst>
                                          <p:attrName>stroke.color</p:attrName>
                                        </p:attrNameLst>
                                      </p:cBhvr>
                                      <p:by>
                                        <p:hsl h="0" s="-12549" l="-25098"/>
                                      </p:by>
                                    </p:animClr>
                                    <p:set>
                                      <p:cBhvr>
                                        <p:cTn id="16" dur="500" fill="hold"/>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hold" nodeType="clickEffect">
                                  <p:stCondLst>
                                    <p:cond delay="0"/>
                                  </p:stCondLst>
                                  <p:endCondLst>
                                    <p:cond evt="onNext" delay="0">
                                      <p:tgtEl>
                                        <p:sldTgt/>
                                      </p:tgtEl>
                                    </p:cond>
                                  </p:endCondLst>
                                  <p:childTnLst>
                                    <p:animClr clrSpc="hsl" dir="cw">
                                      <p:cBhvr override="childStyle">
                                        <p:cTn id="20" dur="500" fill="hold"/>
                                        <p:tgtEl>
                                          <p:spTgt spid="3">
                                            <p:txEl>
                                              <p:pRg st="2" end="2"/>
                                            </p:txEl>
                                          </p:spTgt>
                                        </p:tgtEl>
                                        <p:attrNameLst>
                                          <p:attrName>style.color</p:attrName>
                                        </p:attrNameLst>
                                      </p:cBhvr>
                                      <p:by>
                                        <p:hsl h="0" s="-12549" l="-25098"/>
                                      </p:by>
                                    </p:animClr>
                                    <p:animClr clrSpc="hsl" dir="cw">
                                      <p:cBhvr>
                                        <p:cTn id="21" dur="500" fill="hold"/>
                                        <p:tgtEl>
                                          <p:spTgt spid="3">
                                            <p:txEl>
                                              <p:pRg st="2" end="2"/>
                                            </p:txEl>
                                          </p:spTgt>
                                        </p:tgtEl>
                                        <p:attrNameLst>
                                          <p:attrName>fillcolor</p:attrName>
                                        </p:attrNameLst>
                                      </p:cBhvr>
                                      <p:by>
                                        <p:hsl h="0" s="-12549" l="-25098"/>
                                      </p:by>
                                    </p:animClr>
                                    <p:animClr clrSpc="hsl" dir="cw">
                                      <p:cBhvr>
                                        <p:cTn id="22" dur="500" fill="hold"/>
                                        <p:tgtEl>
                                          <p:spTgt spid="3">
                                            <p:txEl>
                                              <p:pRg st="2" end="2"/>
                                            </p:txEl>
                                          </p:spTgt>
                                        </p:tgtEl>
                                        <p:attrNameLst>
                                          <p:attrName>stroke.color</p:attrName>
                                        </p:attrNameLst>
                                      </p:cBhvr>
                                      <p:by>
                                        <p:hsl h="0" s="-12549" l="-25098"/>
                                      </p:by>
                                    </p:animClr>
                                    <p:set>
                                      <p:cBhvr>
                                        <p:cTn id="23" dur="500" fill="hold"/>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4" presetClass="emph" presetSubtype="0" repeatCount="indefinite" fill="hold" nodeType="clickEffect">
                                  <p:stCondLst>
                                    <p:cond delay="0"/>
                                  </p:stCondLst>
                                  <p:endCondLst>
                                    <p:cond evt="onNext" delay="0">
                                      <p:tgtEl>
                                        <p:sldTgt/>
                                      </p:tgtEl>
                                    </p:cond>
                                  </p:endCondLst>
                                  <p:childTnLst>
                                    <p:animClr clrSpc="hsl" dir="cw">
                                      <p:cBhvr override="childStyle">
                                        <p:cTn id="27" dur="500" fill="hold"/>
                                        <p:tgtEl>
                                          <p:spTgt spid="3">
                                            <p:txEl>
                                              <p:pRg st="3" end="3"/>
                                            </p:txEl>
                                          </p:spTgt>
                                        </p:tgtEl>
                                        <p:attrNameLst>
                                          <p:attrName>style.color</p:attrName>
                                        </p:attrNameLst>
                                      </p:cBhvr>
                                      <p:by>
                                        <p:hsl h="0" s="-12549" l="-25098"/>
                                      </p:by>
                                    </p:animClr>
                                    <p:animClr clrSpc="hsl" dir="cw">
                                      <p:cBhvr>
                                        <p:cTn id="28" dur="500" fill="hold"/>
                                        <p:tgtEl>
                                          <p:spTgt spid="3">
                                            <p:txEl>
                                              <p:pRg st="3" end="3"/>
                                            </p:txEl>
                                          </p:spTgt>
                                        </p:tgtEl>
                                        <p:attrNameLst>
                                          <p:attrName>fillcolor</p:attrName>
                                        </p:attrNameLst>
                                      </p:cBhvr>
                                      <p:by>
                                        <p:hsl h="0" s="-12549" l="-25098"/>
                                      </p:by>
                                    </p:animClr>
                                    <p:animClr clrSpc="hsl" dir="cw">
                                      <p:cBhvr>
                                        <p:cTn id="29" dur="500" fill="hold"/>
                                        <p:tgtEl>
                                          <p:spTgt spid="3">
                                            <p:txEl>
                                              <p:pRg st="3" end="3"/>
                                            </p:txEl>
                                          </p:spTgt>
                                        </p:tgtEl>
                                        <p:attrNameLst>
                                          <p:attrName>stroke.color</p:attrName>
                                        </p:attrNameLst>
                                      </p:cBhvr>
                                      <p:by>
                                        <p:hsl h="0" s="-12549" l="-25098"/>
                                      </p:by>
                                    </p:animClr>
                                    <p:set>
                                      <p:cBhvr>
                                        <p:cTn id="30"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tshållare för bildnummer 5"/>
          <p:cNvSpPr>
            <a:spLocks noGrp="1"/>
          </p:cNvSpPr>
          <p:nvPr>
            <p:ph type="sldNum" sz="quarter" idx="12"/>
          </p:nvPr>
        </p:nvSpPr>
        <p:spPr>
          <a:noFill/>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fld id="{44D6AC06-9756-4EB3-A811-E30C34A6DD9C}" type="slidenum">
              <a:rPr lang="sv-SE" b="0" smtClean="0">
                <a:solidFill>
                  <a:srgbClr val="000000"/>
                </a:solidFill>
                <a:latin typeface="Times"/>
              </a:rPr>
              <a:pPr/>
              <a:t>26</a:t>
            </a:fld>
            <a:endParaRPr lang="sv-SE" b="0" smtClean="0">
              <a:solidFill>
                <a:srgbClr val="000000"/>
              </a:solidFill>
              <a:latin typeface="Times"/>
            </a:endParaRPr>
          </a:p>
        </p:txBody>
      </p:sp>
      <p:sp>
        <p:nvSpPr>
          <p:cNvPr id="58371" name="Rectangle 2"/>
          <p:cNvSpPr>
            <a:spLocks noGrp="1" noChangeArrowheads="1"/>
          </p:cNvSpPr>
          <p:nvPr>
            <p:ph type="title"/>
          </p:nvPr>
        </p:nvSpPr>
        <p:spPr>
          <a:xfrm>
            <a:off x="0" y="2636838"/>
            <a:ext cx="9144000" cy="576262"/>
          </a:xfrm>
          <a:noFill/>
        </p:spPr>
        <p:txBody>
          <a:bodyPr/>
          <a:lstStyle/>
          <a:p>
            <a:pPr algn="ctr" eaLnBrk="1" hangingPunct="1"/>
            <a:r>
              <a:rPr lang="sv-SE" sz="3600" dirty="0" smtClean="0">
                <a:solidFill>
                  <a:schemeClr val="tx1"/>
                </a:solidFill>
              </a:rPr>
              <a:t>Tack för </a:t>
            </a:r>
            <a:br>
              <a:rPr lang="sv-SE" sz="3600" dirty="0" smtClean="0">
                <a:solidFill>
                  <a:schemeClr val="tx1"/>
                </a:solidFill>
              </a:rPr>
            </a:br>
            <a:r>
              <a:rPr lang="sv-SE" sz="3600" dirty="0" smtClean="0">
                <a:solidFill>
                  <a:schemeClr val="tx1"/>
                </a:solidFill>
              </a:rPr>
              <a:t>uppmärksamheten!</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3</a:t>
            </a:fld>
            <a:endParaRPr lang="sv-SE" dirty="0">
              <a:solidFill>
                <a:srgbClr val="000000"/>
              </a:solidFill>
            </a:endParaRPr>
          </a:p>
        </p:txBody>
      </p:sp>
      <p:sp>
        <p:nvSpPr>
          <p:cNvPr id="5" name="textruta 4"/>
          <p:cNvSpPr txBox="1"/>
          <p:nvPr/>
        </p:nvSpPr>
        <p:spPr>
          <a:xfrm>
            <a:off x="930058" y="2564904"/>
            <a:ext cx="7344816" cy="2677656"/>
          </a:xfrm>
          <a:prstGeom prst="rect">
            <a:avLst/>
          </a:prstGeom>
          <a:noFill/>
        </p:spPr>
        <p:txBody>
          <a:bodyPr wrap="square" rtlCol="0">
            <a:spAutoFit/>
          </a:bodyPr>
          <a:lstStyle/>
          <a:p>
            <a:pPr algn="ctr">
              <a:lnSpc>
                <a:spcPct val="150000"/>
              </a:lnSpc>
            </a:pPr>
            <a:r>
              <a:rPr lang="sv-SE" sz="2800" dirty="0" smtClean="0"/>
              <a:t>Mellan framställning av en produkt och slutkunden finns i lagstiftningens mening ett antal olika</a:t>
            </a:r>
          </a:p>
          <a:p>
            <a:pPr algn="ctr">
              <a:lnSpc>
                <a:spcPct val="150000"/>
              </a:lnSpc>
            </a:pPr>
            <a:r>
              <a:rPr lang="sv-SE" sz="2800" b="1" dirty="0" smtClean="0">
                <a:solidFill>
                  <a:srgbClr val="0070C0"/>
                </a:solidFill>
              </a:rPr>
              <a:t>ekonomiska aktörer</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353" y="881266"/>
            <a:ext cx="1557956"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descr="C:\Users\goralund\AppData\Local\Microsoft\Windows\Temporary Internet Files\Content.IE5\357UZGS9\MC9003317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908720"/>
            <a:ext cx="1296144" cy="1569086"/>
          </a:xfrm>
          <a:prstGeom prst="rect">
            <a:avLst/>
          </a:prstGeom>
          <a:noFill/>
          <a:extLst>
            <a:ext uri="{909E8E84-426E-40DD-AFC4-6F175D3DCCD1}">
              <a14:hiddenFill xmlns:a14="http://schemas.microsoft.com/office/drawing/2010/main">
                <a:solidFill>
                  <a:srgbClr val="FFFFFF"/>
                </a:solidFill>
              </a14:hiddenFill>
            </a:ext>
          </a:extLst>
        </p:spPr>
      </p:pic>
      <p:sp>
        <p:nvSpPr>
          <p:cNvPr id="2" name="Höger 1"/>
          <p:cNvSpPr/>
          <p:nvPr/>
        </p:nvSpPr>
        <p:spPr bwMode="auto">
          <a:xfrm>
            <a:off x="2627784" y="1484784"/>
            <a:ext cx="4320480" cy="360040"/>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1" i="0" u="none" strike="noStrike" cap="none" normalizeH="0" baseline="0" smtClean="0">
              <a:ln>
                <a:noFill/>
              </a:ln>
              <a:solidFill>
                <a:schemeClr val="tx1"/>
              </a:solidFill>
              <a:effectLst/>
              <a:latin typeface="Verdana" pitchFamily="34" charset="0"/>
            </a:endParaRPr>
          </a:p>
        </p:txBody>
      </p:sp>
      <p:pic>
        <p:nvPicPr>
          <p:cNvPr id="4101" name="Picture 5" descr="C:\Users\goralund\AppData\Local\Microsoft\Windows\Temporary Internet Files\Content.IE5\357UZGS9\MC90037993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5936" y="879791"/>
            <a:ext cx="1815084" cy="157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679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4</a:t>
            </a:fld>
            <a:endParaRPr lang="sv-SE">
              <a:solidFill>
                <a:srgbClr val="000000"/>
              </a:solidFill>
            </a:endParaRPr>
          </a:p>
        </p:txBody>
      </p:sp>
      <p:sp>
        <p:nvSpPr>
          <p:cNvPr id="5" name="textruta 4"/>
          <p:cNvSpPr txBox="1"/>
          <p:nvPr/>
        </p:nvSpPr>
        <p:spPr>
          <a:xfrm>
            <a:off x="971600" y="1412776"/>
            <a:ext cx="7128792" cy="3416320"/>
          </a:xfrm>
          <a:prstGeom prst="rect">
            <a:avLst/>
          </a:prstGeom>
          <a:noFill/>
        </p:spPr>
        <p:txBody>
          <a:bodyPr wrap="square" rtlCol="0">
            <a:spAutoFit/>
          </a:bodyPr>
          <a:lstStyle/>
          <a:p>
            <a:pPr algn="ctr"/>
            <a:r>
              <a:rPr lang="sv-SE" sz="2800" b="1" dirty="0" smtClean="0">
                <a:solidFill>
                  <a:srgbClr val="0070C0"/>
                </a:solidFill>
              </a:rPr>
              <a:t>Ekonomiska aktörer</a:t>
            </a:r>
          </a:p>
          <a:p>
            <a:pPr algn="ctr"/>
            <a:endParaRPr lang="sv-SE" sz="2400" dirty="0"/>
          </a:p>
          <a:p>
            <a:pPr algn="ctr"/>
            <a:r>
              <a:rPr lang="sv-SE" sz="2400" b="1" dirty="0" smtClean="0"/>
              <a:t>Tillverkare</a:t>
            </a:r>
          </a:p>
          <a:p>
            <a:pPr algn="ctr"/>
            <a:endParaRPr lang="sv-SE" sz="2400" dirty="0"/>
          </a:p>
          <a:p>
            <a:pPr algn="r"/>
            <a:r>
              <a:rPr lang="sv-SE" sz="2000" dirty="0" smtClean="0"/>
              <a:t>Tillverkarens representant</a:t>
            </a:r>
          </a:p>
          <a:p>
            <a:pPr algn="ctr"/>
            <a:endParaRPr lang="sv-SE" sz="2000" dirty="0"/>
          </a:p>
          <a:p>
            <a:pPr algn="ctr"/>
            <a:r>
              <a:rPr lang="sv-SE" sz="2400" b="1" dirty="0" smtClean="0"/>
              <a:t>Importör</a:t>
            </a:r>
          </a:p>
          <a:p>
            <a:pPr algn="ctr"/>
            <a:endParaRPr lang="sv-SE" sz="2400" b="1" dirty="0"/>
          </a:p>
          <a:p>
            <a:pPr algn="ctr"/>
            <a:r>
              <a:rPr lang="sv-SE" sz="2400" b="1" dirty="0" smtClean="0"/>
              <a:t>Distributör</a:t>
            </a:r>
            <a:endParaRPr lang="sv-SE" sz="2400" b="1" dirty="0"/>
          </a:p>
        </p:txBody>
      </p:sp>
    </p:spTree>
    <p:extLst>
      <p:ext uri="{BB962C8B-B14F-4D97-AF65-F5344CB8AC3E}">
        <p14:creationId xmlns:p14="http://schemas.microsoft.com/office/powerpoint/2010/main" val="16451124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5</a:t>
            </a:fld>
            <a:endParaRPr lang="sv-SE">
              <a:solidFill>
                <a:srgbClr val="000000"/>
              </a:solidFill>
            </a:endParaRPr>
          </a:p>
        </p:txBody>
      </p:sp>
      <p:sp>
        <p:nvSpPr>
          <p:cNvPr id="5" name="textruta 4"/>
          <p:cNvSpPr txBox="1"/>
          <p:nvPr/>
        </p:nvSpPr>
        <p:spPr>
          <a:xfrm>
            <a:off x="971600" y="1412776"/>
            <a:ext cx="7128792" cy="3416320"/>
          </a:xfrm>
          <a:prstGeom prst="rect">
            <a:avLst/>
          </a:prstGeom>
          <a:noFill/>
        </p:spPr>
        <p:txBody>
          <a:bodyPr wrap="square" rtlCol="0">
            <a:spAutoFit/>
          </a:bodyPr>
          <a:lstStyle/>
          <a:p>
            <a:pPr algn="ctr"/>
            <a:r>
              <a:rPr lang="sv-SE" sz="2800" b="1" dirty="0" smtClean="0">
                <a:solidFill>
                  <a:srgbClr val="0070C0"/>
                </a:solidFill>
              </a:rPr>
              <a:t>Ekonomiska aktörer</a:t>
            </a:r>
          </a:p>
          <a:p>
            <a:pPr algn="ctr"/>
            <a:endParaRPr lang="sv-SE" sz="2400" dirty="0"/>
          </a:p>
          <a:p>
            <a:pPr algn="ctr"/>
            <a:r>
              <a:rPr lang="sv-SE" sz="2400" b="1" dirty="0" smtClean="0">
                <a:solidFill>
                  <a:srgbClr val="FF0000"/>
                </a:solidFill>
              </a:rPr>
              <a:t>Tillverkare</a:t>
            </a:r>
          </a:p>
          <a:p>
            <a:pPr algn="ctr"/>
            <a:endParaRPr lang="sv-SE" sz="2400" dirty="0"/>
          </a:p>
          <a:p>
            <a:pPr algn="r"/>
            <a:r>
              <a:rPr lang="sv-SE" sz="2000" dirty="0" smtClean="0"/>
              <a:t>Tillverkarens representant</a:t>
            </a:r>
          </a:p>
          <a:p>
            <a:pPr algn="ctr"/>
            <a:endParaRPr lang="sv-SE" sz="2000" dirty="0"/>
          </a:p>
          <a:p>
            <a:pPr algn="ctr"/>
            <a:r>
              <a:rPr lang="sv-SE" sz="2400" b="1" dirty="0" smtClean="0"/>
              <a:t>Importör</a:t>
            </a:r>
          </a:p>
          <a:p>
            <a:pPr algn="ctr"/>
            <a:endParaRPr lang="sv-SE" sz="2400" b="1" dirty="0"/>
          </a:p>
          <a:p>
            <a:pPr algn="ctr"/>
            <a:r>
              <a:rPr lang="sv-SE" sz="2400" b="1" dirty="0" smtClean="0"/>
              <a:t>Distributör</a:t>
            </a:r>
            <a:endParaRPr lang="sv-SE" sz="2400" b="1" dirty="0"/>
          </a:p>
        </p:txBody>
      </p:sp>
    </p:spTree>
    <p:extLst>
      <p:ext uri="{BB962C8B-B14F-4D97-AF65-F5344CB8AC3E}">
        <p14:creationId xmlns:p14="http://schemas.microsoft.com/office/powerpoint/2010/main" val="3616190665"/>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6</a:t>
            </a:fld>
            <a:endParaRPr lang="sv-SE">
              <a:solidFill>
                <a:srgbClr val="000000"/>
              </a:solidFill>
            </a:endParaRPr>
          </a:p>
        </p:txBody>
      </p:sp>
      <p:sp>
        <p:nvSpPr>
          <p:cNvPr id="5" name="textruta 4"/>
          <p:cNvSpPr txBox="1"/>
          <p:nvPr/>
        </p:nvSpPr>
        <p:spPr>
          <a:xfrm>
            <a:off x="1043608" y="2492896"/>
            <a:ext cx="7056784" cy="3236848"/>
          </a:xfrm>
          <a:prstGeom prst="rect">
            <a:avLst/>
          </a:prstGeom>
          <a:noFill/>
        </p:spPr>
        <p:txBody>
          <a:bodyPr wrap="square" rtlCol="0">
            <a:spAutoFit/>
          </a:bodyPr>
          <a:lstStyle/>
          <a:p>
            <a:pPr algn="ctr">
              <a:lnSpc>
                <a:spcPct val="150000"/>
              </a:lnSpc>
            </a:pPr>
            <a:r>
              <a:rPr lang="sv-SE" sz="2800" dirty="0" smtClean="0"/>
              <a:t>Varje fysisk eller juridisk person som tillverkar en produkt, eller som låter konstruera eller tillverka en produkt och saluför denna produkt, i eget namn eller under eget varumärke. </a:t>
            </a:r>
            <a:endParaRPr lang="sv-SE" sz="2800" dirty="0"/>
          </a:p>
        </p:txBody>
      </p:sp>
      <p:sp>
        <p:nvSpPr>
          <p:cNvPr id="2" name="textruta 1"/>
          <p:cNvSpPr txBox="1"/>
          <p:nvPr/>
        </p:nvSpPr>
        <p:spPr>
          <a:xfrm>
            <a:off x="1763688" y="1340768"/>
            <a:ext cx="5256584" cy="523220"/>
          </a:xfrm>
          <a:prstGeom prst="rect">
            <a:avLst/>
          </a:prstGeom>
          <a:noFill/>
        </p:spPr>
        <p:txBody>
          <a:bodyPr wrap="square" rtlCol="0">
            <a:spAutoFit/>
          </a:bodyPr>
          <a:lstStyle/>
          <a:p>
            <a:pPr lvl="0" algn="ctr"/>
            <a:r>
              <a:rPr lang="sv-SE" sz="2800" b="1" dirty="0">
                <a:solidFill>
                  <a:srgbClr val="FF0000"/>
                </a:solidFill>
              </a:rPr>
              <a:t>Tillverkare</a:t>
            </a:r>
          </a:p>
        </p:txBody>
      </p:sp>
    </p:spTree>
    <p:extLst>
      <p:ext uri="{BB962C8B-B14F-4D97-AF65-F5344CB8AC3E}">
        <p14:creationId xmlns:p14="http://schemas.microsoft.com/office/powerpoint/2010/main" val="2825955645"/>
      </p:ext>
    </p:extLst>
  </p:cSld>
  <p:clrMapOvr>
    <a:masterClrMapping/>
  </p:clrMapOvr>
  <mc:AlternateContent xmlns:mc="http://schemas.openxmlformats.org/markup-compatibility/2006" xmlns:p14="http://schemas.microsoft.com/office/powerpoint/2010/main">
    <mc:Choice Requires="p14">
      <p:transition spd="slow" p14:dur="2000">
        <p:cover dir="d"/>
      </p:transition>
    </mc:Choice>
    <mc:Fallback xmlns="">
      <p:transition spd="slow">
        <p:cover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698848" y="1863988"/>
            <a:ext cx="7776864" cy="3970318"/>
          </a:xfrm>
          <a:prstGeom prst="rect">
            <a:avLst/>
          </a:prstGeom>
          <a:noFill/>
        </p:spPr>
        <p:txBody>
          <a:bodyPr wrap="square" rtlCol="0">
            <a:spAutoFit/>
          </a:bodyPr>
          <a:lstStyle>
            <a:defPPr>
              <a:defRPr lang="sv-SE"/>
            </a:defPPr>
            <a:lvl1pPr algn="ctr">
              <a:lnSpc>
                <a:spcPct val="150000"/>
              </a:lnSpc>
              <a:defRPr sz="2800"/>
            </a:lvl1pPr>
          </a:lstStyle>
          <a:p>
            <a:pPr lvl="1"/>
            <a:r>
              <a:rPr lang="sv-SE" sz="2800" dirty="0"/>
              <a:t>Som tillverkare räknas även den som tillverkar eller importerar produkter </a:t>
            </a:r>
            <a:r>
              <a:rPr lang="sv-SE" sz="2800" dirty="0" smtClean="0"/>
              <a:t>för </a:t>
            </a:r>
            <a:r>
              <a:rPr lang="sv-SE" sz="2800" dirty="0"/>
              <a:t>eget </a:t>
            </a:r>
            <a:r>
              <a:rPr lang="sv-SE" sz="2800" dirty="0" smtClean="0"/>
              <a:t>bruk inom följande områden</a:t>
            </a:r>
          </a:p>
          <a:p>
            <a:pPr lvl="1"/>
            <a:endParaRPr lang="sv-SE" sz="2800" dirty="0"/>
          </a:p>
          <a:p>
            <a:pPr lvl="2"/>
            <a:r>
              <a:rPr lang="sv-SE" sz="2800" dirty="0"/>
              <a:t>Hissar</a:t>
            </a:r>
          </a:p>
          <a:p>
            <a:pPr lvl="2"/>
            <a:r>
              <a:rPr lang="sv-SE" sz="2800" dirty="0"/>
              <a:t>Maskiner </a:t>
            </a:r>
          </a:p>
          <a:p>
            <a:pPr lvl="2"/>
            <a:r>
              <a:rPr lang="sv-SE" sz="2800" dirty="0"/>
              <a:t>Mätinstrument</a:t>
            </a:r>
          </a:p>
          <a:p>
            <a:pPr lvl="2"/>
            <a:r>
              <a:rPr lang="sv-SE" sz="2800" dirty="0"/>
              <a:t>EMC</a:t>
            </a:r>
          </a:p>
          <a:p>
            <a:pPr lvl="2"/>
            <a:r>
              <a:rPr lang="sv-SE" sz="2800" dirty="0"/>
              <a:t>ATEX</a:t>
            </a:r>
          </a:p>
        </p:txBody>
      </p:sp>
      <p:sp>
        <p:nvSpPr>
          <p:cNvPr id="5" name="textruta 4"/>
          <p:cNvSpPr txBox="1"/>
          <p:nvPr/>
        </p:nvSpPr>
        <p:spPr>
          <a:xfrm>
            <a:off x="1763688" y="1340768"/>
            <a:ext cx="5256584" cy="523220"/>
          </a:xfrm>
          <a:prstGeom prst="rect">
            <a:avLst/>
          </a:prstGeom>
          <a:noFill/>
        </p:spPr>
        <p:txBody>
          <a:bodyPr wrap="square" rtlCol="0">
            <a:spAutoFit/>
          </a:bodyPr>
          <a:lstStyle/>
          <a:p>
            <a:pPr lvl="0" algn="ctr"/>
            <a:r>
              <a:rPr lang="sv-SE" sz="2800" b="1" dirty="0">
                <a:solidFill>
                  <a:srgbClr val="0070C0"/>
                </a:solidFill>
              </a:rPr>
              <a:t>Tillverkare</a:t>
            </a:r>
          </a:p>
        </p:txBody>
      </p:sp>
    </p:spTree>
    <p:extLst>
      <p:ext uri="{BB962C8B-B14F-4D97-AF65-F5344CB8AC3E}">
        <p14:creationId xmlns:p14="http://schemas.microsoft.com/office/powerpoint/2010/main" val="17272147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lef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8</a:t>
            </a:fld>
            <a:endParaRPr lang="sv-SE">
              <a:solidFill>
                <a:srgbClr val="000000"/>
              </a:solidFill>
            </a:endParaRPr>
          </a:p>
        </p:txBody>
      </p:sp>
      <p:sp>
        <p:nvSpPr>
          <p:cNvPr id="5" name="textruta 4"/>
          <p:cNvSpPr txBox="1"/>
          <p:nvPr/>
        </p:nvSpPr>
        <p:spPr>
          <a:xfrm>
            <a:off x="539552" y="980728"/>
            <a:ext cx="8136904" cy="4616648"/>
          </a:xfrm>
          <a:prstGeom prst="rect">
            <a:avLst/>
          </a:prstGeom>
          <a:noFill/>
        </p:spPr>
        <p:txBody>
          <a:bodyPr wrap="square" rtlCol="0">
            <a:spAutoFit/>
          </a:bodyPr>
          <a:lstStyle/>
          <a:p>
            <a:pPr algn="ctr"/>
            <a:r>
              <a:rPr lang="sv-SE" sz="2800" b="1" dirty="0" smtClean="0">
                <a:solidFill>
                  <a:srgbClr val="0070C0"/>
                </a:solidFill>
              </a:rPr>
              <a:t>En tillverkares skyldigheter gäller även för den som</a:t>
            </a:r>
          </a:p>
          <a:p>
            <a:pPr algn="ctr"/>
            <a:endParaRPr lang="sv-SE" sz="2800" b="1" dirty="0" smtClean="0">
              <a:solidFill>
                <a:srgbClr val="0070C0"/>
              </a:solidFill>
            </a:endParaRPr>
          </a:p>
          <a:p>
            <a:pPr marL="457200" indent="-457200">
              <a:spcBef>
                <a:spcPts val="1200"/>
              </a:spcBef>
              <a:spcAft>
                <a:spcPts val="1200"/>
              </a:spcAft>
              <a:buFont typeface="Arial" pitchFamily="34" charset="0"/>
              <a:buChar char="•"/>
            </a:pPr>
            <a:r>
              <a:rPr lang="sv-SE" sz="2800" dirty="0" smtClean="0">
                <a:solidFill>
                  <a:schemeClr val="tx1">
                    <a:alpha val="25000"/>
                  </a:schemeClr>
                </a:solidFill>
              </a:rPr>
              <a:t>släpper ut produkter i sitt eget namn</a:t>
            </a:r>
          </a:p>
          <a:p>
            <a:pPr marL="457200" indent="-457200">
              <a:spcBef>
                <a:spcPts val="1200"/>
              </a:spcBef>
              <a:spcAft>
                <a:spcPts val="1200"/>
              </a:spcAft>
              <a:buFont typeface="Arial" pitchFamily="34" charset="0"/>
              <a:buChar char="•"/>
            </a:pPr>
            <a:r>
              <a:rPr lang="sv-SE" sz="2800" dirty="0" smtClean="0">
                <a:solidFill>
                  <a:schemeClr val="tx1">
                    <a:alpha val="25000"/>
                  </a:schemeClr>
                </a:solidFill>
              </a:rPr>
              <a:t>släpper ut produkter som inte är tillverkade för den europeiska marknaden</a:t>
            </a:r>
          </a:p>
          <a:p>
            <a:pPr marL="457200" indent="-457200">
              <a:spcBef>
                <a:spcPts val="1200"/>
              </a:spcBef>
              <a:spcAft>
                <a:spcPts val="1200"/>
              </a:spcAft>
              <a:buFont typeface="Arial" pitchFamily="34" charset="0"/>
              <a:buChar char="•"/>
            </a:pPr>
            <a:r>
              <a:rPr lang="sv-SE" sz="2800" dirty="0">
                <a:solidFill>
                  <a:schemeClr val="tx1">
                    <a:alpha val="25000"/>
                  </a:schemeClr>
                </a:solidFill>
              </a:rPr>
              <a:t>ändrar avsedd användning för en </a:t>
            </a:r>
            <a:r>
              <a:rPr lang="sv-SE" sz="2800" dirty="0" smtClean="0">
                <a:solidFill>
                  <a:schemeClr val="tx1">
                    <a:alpha val="25000"/>
                  </a:schemeClr>
                </a:solidFill>
              </a:rPr>
              <a:t>produkt</a:t>
            </a:r>
          </a:p>
          <a:p>
            <a:pPr marL="457200" indent="-457200">
              <a:spcBef>
                <a:spcPts val="1200"/>
              </a:spcBef>
              <a:spcAft>
                <a:spcPts val="1200"/>
              </a:spcAft>
              <a:buFont typeface="Arial" pitchFamily="34" charset="0"/>
              <a:buChar char="•"/>
            </a:pPr>
            <a:r>
              <a:rPr lang="sv-SE" sz="2800" dirty="0" smtClean="0">
                <a:solidFill>
                  <a:schemeClr val="tx1">
                    <a:alpha val="25000"/>
                  </a:schemeClr>
                </a:solidFill>
              </a:rPr>
              <a:t>ändrar eller bygger om en </a:t>
            </a:r>
            <a:r>
              <a:rPr lang="sv-SE" sz="2800" dirty="0">
                <a:solidFill>
                  <a:schemeClr val="tx1">
                    <a:alpha val="25000"/>
                  </a:schemeClr>
                </a:solidFill>
              </a:rPr>
              <a:t>produkt  </a:t>
            </a:r>
          </a:p>
        </p:txBody>
      </p:sp>
    </p:spTree>
    <p:extLst>
      <p:ext uri="{BB962C8B-B14F-4D97-AF65-F5344CB8AC3E}">
        <p14:creationId xmlns:p14="http://schemas.microsoft.com/office/powerpoint/2010/main" val="7783552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repeatCount="indefinite" fill="remove" nodeType="clickEffect">
                                  <p:stCondLst>
                                    <p:cond delay="0"/>
                                  </p:stCondLst>
                                  <p:endCondLst>
                                    <p:cond evt="onNext" delay="0">
                                      <p:tgtEl>
                                        <p:sldTgt/>
                                      </p:tgtEl>
                                    </p:cond>
                                  </p:endCondLst>
                                  <p:childTnLst>
                                    <p:animClr clrSpc="hsl" dir="cw">
                                      <p:cBhvr override="childStyle">
                                        <p:cTn id="6" dur="500" fill="hold"/>
                                        <p:tgtEl>
                                          <p:spTgt spid="5">
                                            <p:txEl>
                                              <p:pRg st="2" end="2"/>
                                            </p:txEl>
                                          </p:spTgt>
                                        </p:tgtEl>
                                        <p:attrNameLst>
                                          <p:attrName>style.color</p:attrName>
                                        </p:attrNameLst>
                                      </p:cBhvr>
                                      <p:by>
                                        <p:hsl h="0" s="-12549" l="-25098"/>
                                      </p:by>
                                    </p:animClr>
                                    <p:animClr clrSpc="hsl" dir="cw">
                                      <p:cBhvr>
                                        <p:cTn id="7" dur="500" fill="hold"/>
                                        <p:tgtEl>
                                          <p:spTgt spid="5">
                                            <p:txEl>
                                              <p:pRg st="2" end="2"/>
                                            </p:txEl>
                                          </p:spTgt>
                                        </p:tgtEl>
                                        <p:attrNameLst>
                                          <p:attrName>fillcolor</p:attrName>
                                        </p:attrNameLst>
                                      </p:cBhvr>
                                      <p:by>
                                        <p:hsl h="0" s="-12549" l="-25098"/>
                                      </p:by>
                                    </p:animClr>
                                    <p:animClr clrSpc="hsl" dir="cw">
                                      <p:cBhvr>
                                        <p:cTn id="8" dur="500" fill="hold"/>
                                        <p:tgtEl>
                                          <p:spTgt spid="5">
                                            <p:txEl>
                                              <p:pRg st="2" end="2"/>
                                            </p:txEl>
                                          </p:spTgt>
                                        </p:tgtEl>
                                        <p:attrNameLst>
                                          <p:attrName>stroke.color</p:attrName>
                                        </p:attrNameLst>
                                      </p:cBhvr>
                                      <p:by>
                                        <p:hsl h="0" s="-12549" l="-25098"/>
                                      </p:by>
                                    </p:animClr>
                                    <p:set>
                                      <p:cBhvr>
                                        <p:cTn id="9" dur="500" fill="hold"/>
                                        <p:tgtEl>
                                          <p:spTgt spid="5">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repeatCount="indefinite" fill="remove" nodeType="clickEffect">
                                  <p:stCondLst>
                                    <p:cond delay="0"/>
                                  </p:stCondLst>
                                  <p:endCondLst>
                                    <p:cond evt="onNext" delay="0">
                                      <p:tgtEl>
                                        <p:sldTgt/>
                                      </p:tgtEl>
                                    </p:cond>
                                  </p:endCondLst>
                                  <p:childTnLst>
                                    <p:animClr clrSpc="hsl" dir="cw">
                                      <p:cBhvr override="childStyle">
                                        <p:cTn id="13" dur="500" fill="hold"/>
                                        <p:tgtEl>
                                          <p:spTgt spid="5">
                                            <p:txEl>
                                              <p:pRg st="3" end="3"/>
                                            </p:txEl>
                                          </p:spTgt>
                                        </p:tgtEl>
                                        <p:attrNameLst>
                                          <p:attrName>style.color</p:attrName>
                                        </p:attrNameLst>
                                      </p:cBhvr>
                                      <p:by>
                                        <p:hsl h="0" s="-12549" l="-25098"/>
                                      </p:by>
                                    </p:animClr>
                                    <p:animClr clrSpc="hsl" dir="cw">
                                      <p:cBhvr>
                                        <p:cTn id="14" dur="500" fill="hold"/>
                                        <p:tgtEl>
                                          <p:spTgt spid="5">
                                            <p:txEl>
                                              <p:pRg st="3" end="3"/>
                                            </p:txEl>
                                          </p:spTgt>
                                        </p:tgtEl>
                                        <p:attrNameLst>
                                          <p:attrName>fillcolor</p:attrName>
                                        </p:attrNameLst>
                                      </p:cBhvr>
                                      <p:by>
                                        <p:hsl h="0" s="-12549" l="-25098"/>
                                      </p:by>
                                    </p:animClr>
                                    <p:animClr clrSpc="hsl" dir="cw">
                                      <p:cBhvr>
                                        <p:cTn id="15" dur="500" fill="hold"/>
                                        <p:tgtEl>
                                          <p:spTgt spid="5">
                                            <p:txEl>
                                              <p:pRg st="3" end="3"/>
                                            </p:txEl>
                                          </p:spTgt>
                                        </p:tgtEl>
                                        <p:attrNameLst>
                                          <p:attrName>stroke.color</p:attrName>
                                        </p:attrNameLst>
                                      </p:cBhvr>
                                      <p:by>
                                        <p:hsl h="0" s="-12549" l="-25098"/>
                                      </p:by>
                                    </p:animClr>
                                    <p:set>
                                      <p:cBhvr>
                                        <p:cTn id="16" dur="500" fill="hold"/>
                                        <p:tgtEl>
                                          <p:spTgt spid="5">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repeatCount="indefinite" fill="remove" nodeType="clickEffect">
                                  <p:stCondLst>
                                    <p:cond delay="0"/>
                                  </p:stCondLst>
                                  <p:endCondLst>
                                    <p:cond evt="onNext" delay="0">
                                      <p:tgtEl>
                                        <p:sldTgt/>
                                      </p:tgtEl>
                                    </p:cond>
                                  </p:endCondLst>
                                  <p:childTnLst>
                                    <p:animClr clrSpc="hsl" dir="cw">
                                      <p:cBhvr override="childStyle">
                                        <p:cTn id="20" dur="500" fill="hold"/>
                                        <p:tgtEl>
                                          <p:spTgt spid="5">
                                            <p:txEl>
                                              <p:pRg st="4" end="4"/>
                                            </p:txEl>
                                          </p:spTgt>
                                        </p:tgtEl>
                                        <p:attrNameLst>
                                          <p:attrName>style.color</p:attrName>
                                        </p:attrNameLst>
                                      </p:cBhvr>
                                      <p:by>
                                        <p:hsl h="0" s="-12549" l="-25098"/>
                                      </p:by>
                                    </p:animClr>
                                    <p:animClr clrSpc="hsl" dir="cw">
                                      <p:cBhvr>
                                        <p:cTn id="21" dur="500" fill="hold"/>
                                        <p:tgtEl>
                                          <p:spTgt spid="5">
                                            <p:txEl>
                                              <p:pRg st="4" end="4"/>
                                            </p:txEl>
                                          </p:spTgt>
                                        </p:tgtEl>
                                        <p:attrNameLst>
                                          <p:attrName>fillcolor</p:attrName>
                                        </p:attrNameLst>
                                      </p:cBhvr>
                                      <p:by>
                                        <p:hsl h="0" s="-12549" l="-25098"/>
                                      </p:by>
                                    </p:animClr>
                                    <p:animClr clrSpc="hsl" dir="cw">
                                      <p:cBhvr>
                                        <p:cTn id="22" dur="500" fill="hold"/>
                                        <p:tgtEl>
                                          <p:spTgt spid="5">
                                            <p:txEl>
                                              <p:pRg st="4" end="4"/>
                                            </p:txEl>
                                          </p:spTgt>
                                        </p:tgtEl>
                                        <p:attrNameLst>
                                          <p:attrName>stroke.color</p:attrName>
                                        </p:attrNameLst>
                                      </p:cBhvr>
                                      <p:by>
                                        <p:hsl h="0" s="-12549" l="-25098"/>
                                      </p:by>
                                    </p:animClr>
                                    <p:set>
                                      <p:cBhvr>
                                        <p:cTn id="23" dur="500" fill="hold"/>
                                        <p:tgtEl>
                                          <p:spTgt spid="5">
                                            <p:txEl>
                                              <p:pRg st="4" end="4"/>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4" presetClass="emph" presetSubtype="0" repeatCount="indefinite" fill="remove" nodeType="clickEffect">
                                  <p:stCondLst>
                                    <p:cond delay="0"/>
                                  </p:stCondLst>
                                  <p:childTnLst>
                                    <p:animClr clrSpc="hsl" dir="cw">
                                      <p:cBhvr override="childStyle">
                                        <p:cTn id="27" dur="500" fill="hold"/>
                                        <p:tgtEl>
                                          <p:spTgt spid="5">
                                            <p:txEl>
                                              <p:pRg st="5" end="5"/>
                                            </p:txEl>
                                          </p:spTgt>
                                        </p:tgtEl>
                                        <p:attrNameLst>
                                          <p:attrName>style.color</p:attrName>
                                        </p:attrNameLst>
                                      </p:cBhvr>
                                      <p:by>
                                        <p:hsl h="0" s="-12549" l="-25098"/>
                                      </p:by>
                                    </p:animClr>
                                    <p:animClr clrSpc="hsl" dir="cw">
                                      <p:cBhvr>
                                        <p:cTn id="28" dur="500" fill="hold"/>
                                        <p:tgtEl>
                                          <p:spTgt spid="5">
                                            <p:txEl>
                                              <p:pRg st="5" end="5"/>
                                            </p:txEl>
                                          </p:spTgt>
                                        </p:tgtEl>
                                        <p:attrNameLst>
                                          <p:attrName>fillcolor</p:attrName>
                                        </p:attrNameLst>
                                      </p:cBhvr>
                                      <p:by>
                                        <p:hsl h="0" s="-12549" l="-25098"/>
                                      </p:by>
                                    </p:animClr>
                                    <p:animClr clrSpc="hsl" dir="cw">
                                      <p:cBhvr>
                                        <p:cTn id="29" dur="500" fill="hold"/>
                                        <p:tgtEl>
                                          <p:spTgt spid="5">
                                            <p:txEl>
                                              <p:pRg st="5" end="5"/>
                                            </p:txEl>
                                          </p:spTgt>
                                        </p:tgtEl>
                                        <p:attrNameLst>
                                          <p:attrName>stroke.color</p:attrName>
                                        </p:attrNameLst>
                                      </p:cBhvr>
                                      <p:by>
                                        <p:hsl h="0" s="-12549" l="-25098"/>
                                      </p:by>
                                    </p:animClr>
                                    <p:set>
                                      <p:cBhvr>
                                        <p:cTn id="30" dur="500" fill="hold"/>
                                        <p:tgtEl>
                                          <p:spTgt spid="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pPr>
              <a:defRPr/>
            </a:pPr>
            <a:fld id="{9D0E4326-4169-4F15-8581-F7FC8EB02210}" type="slidenum">
              <a:rPr lang="sv-SE" smtClean="0">
                <a:solidFill>
                  <a:srgbClr val="000000"/>
                </a:solidFill>
              </a:rPr>
              <a:pPr>
                <a:defRPr/>
              </a:pPr>
              <a:t>9</a:t>
            </a:fld>
            <a:endParaRPr lang="sv-SE">
              <a:solidFill>
                <a:srgbClr val="000000"/>
              </a:solidFill>
            </a:endParaRPr>
          </a:p>
        </p:txBody>
      </p:sp>
      <p:sp>
        <p:nvSpPr>
          <p:cNvPr id="5" name="textruta 4"/>
          <p:cNvSpPr txBox="1"/>
          <p:nvPr/>
        </p:nvSpPr>
        <p:spPr>
          <a:xfrm>
            <a:off x="971600" y="1412776"/>
            <a:ext cx="7128792" cy="3416320"/>
          </a:xfrm>
          <a:prstGeom prst="rect">
            <a:avLst/>
          </a:prstGeom>
          <a:noFill/>
        </p:spPr>
        <p:txBody>
          <a:bodyPr wrap="square" rtlCol="0">
            <a:spAutoFit/>
          </a:bodyPr>
          <a:lstStyle/>
          <a:p>
            <a:pPr algn="ctr"/>
            <a:r>
              <a:rPr lang="sv-SE" sz="2800" b="1" dirty="0" smtClean="0">
                <a:solidFill>
                  <a:srgbClr val="0070C0"/>
                </a:solidFill>
              </a:rPr>
              <a:t>Ekonomiska aktörer</a:t>
            </a:r>
          </a:p>
          <a:p>
            <a:pPr algn="ctr"/>
            <a:endParaRPr lang="sv-SE" sz="2400" dirty="0"/>
          </a:p>
          <a:p>
            <a:pPr algn="ctr"/>
            <a:r>
              <a:rPr lang="sv-SE" sz="2400" b="1" dirty="0" smtClean="0"/>
              <a:t>Tillverkare</a:t>
            </a:r>
          </a:p>
          <a:p>
            <a:pPr algn="ctr"/>
            <a:endParaRPr lang="sv-SE" sz="2400" dirty="0"/>
          </a:p>
          <a:p>
            <a:pPr algn="r"/>
            <a:r>
              <a:rPr lang="sv-SE" sz="2000" dirty="0" smtClean="0">
                <a:solidFill>
                  <a:srgbClr val="FF0000"/>
                </a:solidFill>
              </a:rPr>
              <a:t>Tillverkarens representant</a:t>
            </a:r>
          </a:p>
          <a:p>
            <a:pPr algn="ctr"/>
            <a:endParaRPr lang="sv-SE" sz="2000" dirty="0"/>
          </a:p>
          <a:p>
            <a:pPr algn="ctr"/>
            <a:r>
              <a:rPr lang="sv-SE" sz="2400" b="1" dirty="0" smtClean="0"/>
              <a:t>Importör</a:t>
            </a:r>
          </a:p>
          <a:p>
            <a:pPr algn="ctr"/>
            <a:endParaRPr lang="sv-SE" sz="2400" b="1" dirty="0"/>
          </a:p>
          <a:p>
            <a:pPr algn="ctr"/>
            <a:r>
              <a:rPr lang="sv-SE" sz="2400" b="1" dirty="0" smtClean="0"/>
              <a:t>Distributör</a:t>
            </a:r>
            <a:endParaRPr lang="sv-SE" sz="2400" b="1" dirty="0"/>
          </a:p>
        </p:txBody>
      </p:sp>
    </p:spTree>
    <p:extLst>
      <p:ext uri="{BB962C8B-B14F-4D97-AF65-F5344CB8AC3E}">
        <p14:creationId xmlns:p14="http://schemas.microsoft.com/office/powerpoint/2010/main" val="13436656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Presentation Svensk ny bakgrund 121010">
  <a:themeElements>
    <a:clrScheme name="Blå07101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å071018">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Blå07101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å07101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å07101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å07101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å07101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å07101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å07101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å07101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å07101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å07101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å07101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å07101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5_Blå071018">
  <a:themeElements>
    <a:clrScheme name="Blå07101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å071018">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Blå07101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å07101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å07101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å07101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å07101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å07101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å07101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å07101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å07101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å07101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å07101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å07101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å07101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Presentation Svensk ny bakgrund 121010</Template>
  <TotalTime>1777</TotalTime>
  <Words>1581</Words>
  <Application>Microsoft Office PowerPoint</Application>
  <PresentationFormat>Bildspel på skärmen (4:3)</PresentationFormat>
  <Paragraphs>273</Paragraphs>
  <Slides>26</Slides>
  <Notes>26</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26</vt:i4>
      </vt:variant>
    </vt:vector>
  </HeadingPairs>
  <TitlesOfParts>
    <vt:vector size="31" baseType="lpstr">
      <vt:lpstr>Arial</vt:lpstr>
      <vt:lpstr>Times</vt:lpstr>
      <vt:lpstr>Verdana</vt:lpstr>
      <vt:lpstr>Presentation Svensk ny bakgrund 121010</vt:lpstr>
      <vt:lpstr>55_Blå071018</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Tack för  uppmärksamheten!</vt:lpstr>
    </vt:vector>
  </TitlesOfParts>
  <Company>Swedac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Göran Lundmark</dc:creator>
  <cp:lastModifiedBy>Maria Pretorius</cp:lastModifiedBy>
  <cp:revision>93</cp:revision>
  <cp:lastPrinted>2015-03-19T11:36:29Z</cp:lastPrinted>
  <dcterms:created xsi:type="dcterms:W3CDTF">2013-04-09T07:30:27Z</dcterms:created>
  <dcterms:modified xsi:type="dcterms:W3CDTF">2016-09-01T14:09:39Z</dcterms:modified>
</cp:coreProperties>
</file>