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475" r:id="rId4"/>
    <p:sldId id="472" r:id="rId5"/>
    <p:sldId id="466" r:id="rId6"/>
    <p:sldId id="471" r:id="rId7"/>
    <p:sldId id="455" r:id="rId8"/>
    <p:sldId id="477" r:id="rId9"/>
  </p:sldIdLst>
  <p:sldSz cx="9144000" cy="6858000" type="screen4x3"/>
  <p:notesSz cx="6805613" cy="99393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 snapToGrid="0">
      <p:cViewPr>
        <p:scale>
          <a:sx n="82" d="100"/>
          <a:sy n="82" d="100"/>
        </p:scale>
        <p:origin x="2472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19CDE-5DD1-41C2-B82F-FC259E578140}" type="datetimeFigureOut">
              <a:rPr lang="sv-SE" smtClean="0"/>
              <a:pPr/>
              <a:t>2016-09-01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4941" y="944065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5F203-3472-4C44-8233-99D73C65C89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95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6589B-9803-41CF-8DBA-C29E8F3547B5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akgrunder_eng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54"/>
            <a:ext cx="9144000" cy="68488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861048"/>
            <a:ext cx="7772400" cy="144016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131840" y="4406900"/>
            <a:ext cx="536287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131840" y="2906713"/>
            <a:ext cx="536287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987675" cy="6165850"/>
          </a:xfrm>
        </p:spPr>
        <p:txBody>
          <a:bodyPr/>
          <a:lstStyle/>
          <a:p>
            <a:endParaRPr lang="sv-SE"/>
          </a:p>
        </p:txBody>
      </p:sp>
      <p:sp>
        <p:nvSpPr>
          <p:cNvPr id="8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059832" y="1600200"/>
            <a:ext cx="26642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12160" y="1600200"/>
            <a:ext cx="26746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987675" cy="6165850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datum 5"/>
          <p:cNvSpPr>
            <a:spLocks noGrp="1"/>
          </p:cNvSpPr>
          <p:nvPr>
            <p:ph type="dt" sz="half" idx="14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10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59832" y="1535113"/>
            <a:ext cx="26642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059832" y="2174875"/>
            <a:ext cx="2664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012160" y="1535113"/>
            <a:ext cx="26746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12160" y="2174875"/>
            <a:ext cx="26746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987675" cy="6165850"/>
          </a:xfrm>
        </p:spPr>
        <p:txBody>
          <a:bodyPr/>
          <a:lstStyle/>
          <a:p>
            <a:endParaRPr lang="sv-SE"/>
          </a:p>
        </p:txBody>
      </p:sp>
      <p:sp>
        <p:nvSpPr>
          <p:cNvPr id="11" name="Platshållare för datum 5"/>
          <p:cNvSpPr>
            <a:spLocks noGrp="1"/>
          </p:cNvSpPr>
          <p:nvPr>
            <p:ph type="dt" sz="half" idx="14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12" name="Platshållare för sidfot 8"/>
          <p:cNvSpPr>
            <a:spLocks noGrp="1"/>
          </p:cNvSpPr>
          <p:nvPr>
            <p:ph type="ftr" sz="quarter" idx="15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9"/>
          <p:cNvSpPr>
            <a:spLocks noGrp="1"/>
          </p:cNvSpPr>
          <p:nvPr>
            <p:ph type="sldNum" sz="quarter" idx="16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987675" cy="616585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8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987675" cy="616585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7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5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5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6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576" y="1535113"/>
            <a:ext cx="37418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55576" y="2174875"/>
            <a:ext cx="37418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154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154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8" name="Platshållare för sidfot 8"/>
          <p:cNvSpPr>
            <a:spLocks noGrp="1"/>
          </p:cNvSpPr>
          <p:nvPr>
            <p:ph type="ftr" sz="quarter" idx="11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9"/>
          <p:cNvSpPr>
            <a:spLocks noGrp="1"/>
          </p:cNvSpPr>
          <p:nvPr>
            <p:ph type="sldNum" sz="quarter" idx="12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4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3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akgrunder_eng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54"/>
            <a:ext cx="9144000" cy="68488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3862800"/>
            <a:ext cx="7772400" cy="14400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987675" cy="616585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10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Bakgrunder_eng2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50458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715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4348" y="1600200"/>
            <a:ext cx="771530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21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22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23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Bakgrunder_eng2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50458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049488" y="274638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059832" y="1600200"/>
            <a:ext cx="58326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datum 5"/>
          <p:cNvSpPr>
            <a:spLocks noGrp="1"/>
          </p:cNvSpPr>
          <p:nvPr>
            <p:ph type="dt" sz="half" idx="2"/>
          </p:nvPr>
        </p:nvSpPr>
        <p:spPr>
          <a:xfrm>
            <a:off x="3059833" y="6458734"/>
            <a:ext cx="720080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2270439-C65C-4608-A9EE-18B42A0EE456}" type="datetimeFigureOut">
              <a:rPr lang="sv-SE" smtClean="0"/>
              <a:pPr/>
              <a:t>2016-09-01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3851920" y="6458734"/>
            <a:ext cx="4398873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4"/>
          </p:nvPr>
        </p:nvSpPr>
        <p:spPr>
          <a:xfrm>
            <a:off x="8388424" y="6458734"/>
            <a:ext cx="504056" cy="26136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BEF730C-EDFC-4E20-B270-C10F5C88A60F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elsakerhetsverket.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404167" y="1349262"/>
            <a:ext cx="47398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 smtClean="0"/>
              <a:t>LVD:</a:t>
            </a:r>
            <a:r>
              <a:rPr lang="sv-SE" sz="2800" dirty="0" smtClean="0"/>
              <a:t> Mellan 50V - 1 000V för växelström och 75V - 1 500V för likström </a:t>
            </a:r>
          </a:p>
          <a:p>
            <a:r>
              <a:rPr lang="sv-SE" sz="2800" b="1" dirty="0" smtClean="0"/>
              <a:t>Ej harmoniserat: </a:t>
            </a:r>
            <a:r>
              <a:rPr lang="sv-SE" sz="2800" dirty="0" smtClean="0"/>
              <a:t>Mindre än 50V ; Större än 1000V; bilaga II</a:t>
            </a:r>
          </a:p>
          <a:p>
            <a:r>
              <a:rPr lang="sv-SE" sz="2800" b="1" dirty="0" smtClean="0"/>
              <a:t>ATEX:</a:t>
            </a:r>
            <a:r>
              <a:rPr lang="sv-SE" sz="2800" dirty="0" smtClean="0"/>
              <a:t> Nej</a:t>
            </a:r>
          </a:p>
          <a:p>
            <a:r>
              <a:rPr lang="sv-SE" sz="2800" b="1" dirty="0" smtClean="0"/>
              <a:t>EMC:</a:t>
            </a:r>
            <a:r>
              <a:rPr lang="sv-SE" sz="2800" dirty="0" smtClean="0"/>
              <a:t> Nej</a:t>
            </a:r>
          </a:p>
          <a:p>
            <a:r>
              <a:rPr lang="sv-SE" sz="2800" b="1" dirty="0" smtClean="0"/>
              <a:t>TD:</a:t>
            </a:r>
            <a:r>
              <a:rPr lang="sv-SE" sz="2800" dirty="0" smtClean="0"/>
              <a:t> Leksak 24V eller lägre</a:t>
            </a:r>
          </a:p>
          <a:p>
            <a:r>
              <a:rPr lang="sv-SE" sz="2800" b="1" dirty="0" smtClean="0"/>
              <a:t>GPSD:</a:t>
            </a:r>
            <a:r>
              <a:rPr lang="sv-SE" sz="2800" dirty="0" smtClean="0"/>
              <a:t> Nej</a:t>
            </a:r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085863" y="219921"/>
            <a:ext cx="5058137" cy="1143000"/>
          </a:xfrm>
        </p:spPr>
        <p:txBody>
          <a:bodyPr>
            <a:normAutofit/>
          </a:bodyPr>
          <a:lstStyle/>
          <a:p>
            <a:r>
              <a:rPr lang="sv-SE" sz="3100" b="1" dirty="0" smtClean="0"/>
              <a:t>SPÄNNINGSGRÄNSER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39674" cy="616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32383" y="216765"/>
            <a:ext cx="7715304" cy="1143000"/>
          </a:xfrm>
        </p:spPr>
        <p:txBody>
          <a:bodyPr>
            <a:normAutofit/>
          </a:bodyPr>
          <a:lstStyle/>
          <a:p>
            <a:r>
              <a:rPr lang="sv-SE" dirty="0" smtClean="0"/>
              <a:t>Ansvar för säkerhet och skydd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91199" y="2144211"/>
            <a:ext cx="7715304" cy="2219446"/>
          </a:xfrm>
        </p:spPr>
        <p:txBody>
          <a:bodyPr/>
          <a:lstStyle/>
          <a:p>
            <a:r>
              <a:rPr lang="sv-SE" dirty="0" smtClean="0"/>
              <a:t>Säkerhetskraven: Den som …tillverkar, importerar, upplåter, saluför eller överlåter på annat sätt samt installerar.. </a:t>
            </a:r>
            <a:endParaRPr lang="sv-SE" u="sng" dirty="0" smtClean="0"/>
          </a:p>
          <a:p>
            <a:r>
              <a:rPr lang="sv-SE" dirty="0" smtClean="0"/>
              <a:t>Skyddskraven: Utrustning får släppas ut på marknaden eller tas i bruk endast om den uppfyller..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261640" y="1273216"/>
            <a:ext cx="3023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/>
              <a:t>Ekonomisk aktör</a:t>
            </a:r>
            <a:endParaRPr lang="sv-SE" sz="3200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180616" y="5034987"/>
            <a:ext cx="6971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Den som använder, äger eller svarar för användningen</a:t>
            </a:r>
            <a:endParaRPr lang="sv-SE" sz="2400" dirty="0"/>
          </a:p>
        </p:txBody>
      </p:sp>
      <p:sp>
        <p:nvSpPr>
          <p:cNvPr id="7" name="textruta 6"/>
          <p:cNvSpPr txBox="1"/>
          <p:nvPr/>
        </p:nvSpPr>
        <p:spPr>
          <a:xfrm>
            <a:off x="1136423" y="5532698"/>
            <a:ext cx="6679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Användning enbart när den fungerar och inte stör  </a:t>
            </a:r>
            <a:endParaRPr lang="sv-SE" sz="2400" dirty="0"/>
          </a:p>
        </p:txBody>
      </p:sp>
      <p:sp>
        <p:nvSpPr>
          <p:cNvPr id="8" name="textruta 7"/>
          <p:cNvSpPr txBox="1"/>
          <p:nvPr/>
        </p:nvSpPr>
        <p:spPr>
          <a:xfrm>
            <a:off x="1296364" y="4340506"/>
            <a:ext cx="2245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 smtClean="0"/>
              <a:t>Användaren</a:t>
            </a:r>
            <a:endParaRPr lang="sv-SE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49071" y="552431"/>
            <a:ext cx="7715304" cy="1143000"/>
          </a:xfrm>
        </p:spPr>
        <p:txBody>
          <a:bodyPr>
            <a:noAutofit/>
          </a:bodyPr>
          <a:lstStyle/>
          <a:p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b="1" dirty="0" smtClean="0"/>
              <a:t>INTERN KONTROLL OCH KVALITETSSYSTEM </a:t>
            </a:r>
            <a:br>
              <a:rPr lang="sv-SE" sz="2400" b="1" dirty="0" smtClean="0"/>
            </a:br>
            <a:endParaRPr lang="sv-SE" sz="2400" b="1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4004841" y="44562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1316536" y="1805651"/>
            <a:ext cx="771416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2800" dirty="0" smtClean="0"/>
              <a:t> Vilka direktiv ska tillämpas (&gt;2)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EU Försäkran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Handlingar tillgängliga snabbt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Märkning med spårbarhet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Bruksanvisning och säkerhetsinformation 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Skadeförebyggande. Rutiner för slumpvis provning</a:t>
            </a:r>
          </a:p>
          <a:p>
            <a:r>
              <a:rPr lang="sv-SE" sz="2800" dirty="0" smtClean="0"/>
              <a:t>  åtgärder och uppföljning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Märkskylten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365813" y="1597306"/>
            <a:ext cx="6366076" cy="3889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sv-SE" sz="2800" u="sng" dirty="0" smtClean="0"/>
              <a:t>CE-märke</a:t>
            </a:r>
          </a:p>
          <a:p>
            <a:pPr algn="ctr"/>
            <a:r>
              <a:rPr lang="sv-SE" sz="2800" u="sng" dirty="0" smtClean="0"/>
              <a:t>Varumärke</a:t>
            </a:r>
          </a:p>
          <a:p>
            <a:pPr algn="ctr"/>
            <a:r>
              <a:rPr lang="sv-SE" sz="2800" u="sng" dirty="0" err="1" smtClean="0"/>
              <a:t>Art.nr</a:t>
            </a:r>
            <a:r>
              <a:rPr lang="sv-SE" sz="2800" u="sng" dirty="0" smtClean="0"/>
              <a:t>. 11111</a:t>
            </a:r>
          </a:p>
          <a:p>
            <a:pPr algn="ctr"/>
            <a:r>
              <a:rPr lang="sv-SE" sz="2800" dirty="0" smtClean="0"/>
              <a:t>Hårtork</a:t>
            </a:r>
          </a:p>
          <a:p>
            <a:pPr algn="ctr"/>
            <a:r>
              <a:rPr lang="sv-SE" sz="2800" u="sng" dirty="0" smtClean="0"/>
              <a:t>230V 50Hz 200W</a:t>
            </a:r>
          </a:p>
          <a:p>
            <a:pPr algn="ctr"/>
            <a:r>
              <a:rPr lang="sv-SE" sz="2800" dirty="0" err="1" smtClean="0"/>
              <a:t>Made</a:t>
            </a:r>
            <a:r>
              <a:rPr lang="sv-SE" sz="2800" dirty="0" smtClean="0"/>
              <a:t> in China</a:t>
            </a:r>
          </a:p>
          <a:p>
            <a:pPr algn="ctr"/>
            <a:r>
              <a:rPr lang="sv-SE" sz="2800" u="sng" dirty="0" err="1" smtClean="0"/>
              <a:t>Imported</a:t>
            </a:r>
            <a:r>
              <a:rPr lang="sv-SE" sz="2800" u="sng" dirty="0" smtClean="0"/>
              <a:t> by Johans AB</a:t>
            </a:r>
          </a:p>
          <a:p>
            <a:pPr algn="ctr"/>
            <a:r>
              <a:rPr lang="sv-SE" sz="2800" u="sng" dirty="0" smtClean="0"/>
              <a:t>Storgatan 0, 123 45 Storköping</a:t>
            </a:r>
          </a:p>
          <a:p>
            <a:pPr algn="ctr"/>
            <a:r>
              <a:rPr lang="sv-SE" sz="2800" u="sng" dirty="0" err="1" smtClean="0"/>
              <a:t>Batch/Serial</a:t>
            </a:r>
            <a:r>
              <a:rPr lang="sv-SE" sz="2800" u="sng" dirty="0" smtClean="0"/>
              <a:t> </a:t>
            </a:r>
            <a:r>
              <a:rPr lang="sv-SE" sz="2800" u="sng" dirty="0" err="1" smtClean="0"/>
              <a:t>Number</a:t>
            </a:r>
            <a:r>
              <a:rPr lang="sv-SE" sz="2800" u="sng" dirty="0" smtClean="0"/>
              <a:t>: 112233-112233-11</a:t>
            </a:r>
            <a:endParaRPr lang="sv-SE" sz="28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36739" y="162046"/>
            <a:ext cx="5578997" cy="1177173"/>
          </a:xfrm>
        </p:spPr>
        <p:txBody>
          <a:bodyPr>
            <a:normAutofit/>
          </a:bodyPr>
          <a:lstStyle/>
          <a:p>
            <a:pPr algn="l"/>
            <a:r>
              <a:rPr lang="sv-SE" dirty="0" smtClean="0">
                <a:solidFill>
                  <a:schemeClr val="tx2"/>
                </a:solidFill>
                <a:latin typeface="Arial Black" pitchFamily="34" charset="0"/>
              </a:rPr>
              <a:t>Fokusområden 2015</a:t>
            </a:r>
            <a:endParaRPr lang="sv-SE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800600" y="6400800"/>
            <a:ext cx="4038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sv-SE" sz="800" dirty="0" smtClean="0">
                <a:solidFill>
                  <a:srgbClr val="000000"/>
                </a:solidFill>
                <a:latin typeface="Arial" charset="0"/>
              </a:rPr>
              <a:t>Karl-Hugo Hult| </a:t>
            </a:r>
            <a:r>
              <a:rPr lang="sv-SE" sz="800" dirty="0" err="1" smtClean="0">
                <a:solidFill>
                  <a:srgbClr val="000000"/>
                </a:solidFill>
                <a:latin typeface="Arial" charset="0"/>
              </a:rPr>
              <a:t>www.elsakerhetsverket.se</a:t>
            </a:r>
            <a:r>
              <a:rPr lang="sv-SE" sz="800" dirty="0" smtClean="0">
                <a:solidFill>
                  <a:srgbClr val="000000"/>
                </a:solidFill>
                <a:latin typeface="Arial" charset="0"/>
              </a:rPr>
              <a:t> | 2011-03-08</a:t>
            </a:r>
            <a:endParaRPr lang="sv-SE" sz="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05100" cy="61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ruta 12"/>
          <p:cNvSpPr txBox="1"/>
          <p:nvPr/>
        </p:nvSpPr>
        <p:spPr>
          <a:xfrm>
            <a:off x="3465242" y="1238491"/>
            <a:ext cx="46805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v-SE" sz="2800" dirty="0" smtClean="0"/>
              <a:t> Utrustning för att ladda bilar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Gatubelysning med ny teknik</a:t>
            </a:r>
          </a:p>
          <a:p>
            <a:pPr>
              <a:buFont typeface="Arial" pitchFamily="34" charset="0"/>
              <a:buChar char="•"/>
            </a:pPr>
            <a:r>
              <a:rPr lang="sv-SE" sz="2800" dirty="0" smtClean="0"/>
              <a:t> Arbetsbelysning (LVD+EMC)</a:t>
            </a:r>
          </a:p>
          <a:p>
            <a:pPr>
              <a:buFont typeface="Arial" pitchFamily="34" charset="0"/>
              <a:buChar char="•"/>
            </a:pP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 txBox="1">
            <a:spLocks noGrp="1"/>
          </p:cNvSpPr>
          <p:nvPr>
            <p:ph idx="1"/>
          </p:nvPr>
        </p:nvSpPr>
        <p:spPr>
          <a:xfrm>
            <a:off x="1015288" y="3023885"/>
            <a:ext cx="772358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v-SE" sz="4000" dirty="0" err="1" smtClean="0">
                <a:hlinkClick r:id="rId2"/>
              </a:rPr>
              <a:t>www.elsakerhetsverket.se</a:t>
            </a:r>
            <a:endParaRPr lang="sv-SE" sz="4000" dirty="0" smtClean="0"/>
          </a:p>
          <a:p>
            <a:endParaRPr lang="sv-SE" sz="4000" dirty="0" smtClean="0"/>
          </a:p>
          <a:p>
            <a:pPr>
              <a:buNone/>
            </a:pPr>
            <a:r>
              <a:rPr lang="sv-SE" sz="4000" dirty="0" err="1" smtClean="0"/>
              <a:t>registrator@elsakerhetsverket.se</a:t>
            </a:r>
            <a:endParaRPr lang="sv-SE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5719" y="231495"/>
            <a:ext cx="3264060" cy="226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lsäkerhetsverk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6E08"/>
      </a:accent1>
      <a:accent2>
        <a:srgbClr val="821F0A"/>
      </a:accent2>
      <a:accent3>
        <a:srgbClr val="B64412"/>
      </a:accent3>
      <a:accent4>
        <a:srgbClr val="FABB00"/>
      </a:accent4>
      <a:accent5>
        <a:srgbClr val="E6E2DB"/>
      </a:accent5>
      <a:accent6>
        <a:srgbClr val="81715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ildsida Elsäk">
  <a:themeElements>
    <a:clrScheme name="Elsäkerhetsverke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6E08"/>
      </a:accent1>
      <a:accent2>
        <a:srgbClr val="821F0A"/>
      </a:accent2>
      <a:accent3>
        <a:srgbClr val="B64412"/>
      </a:accent3>
      <a:accent4>
        <a:srgbClr val="FABB00"/>
      </a:accent4>
      <a:accent5>
        <a:srgbClr val="E6E2DB"/>
      </a:accent5>
      <a:accent6>
        <a:srgbClr val="81715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5698</TotalTime>
  <Words>195</Words>
  <Application>Microsoft Office PowerPoint</Application>
  <PresentationFormat>Bildspel på skärmen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Office-tema</vt:lpstr>
      <vt:lpstr>Bildsida Elsäk</vt:lpstr>
      <vt:lpstr>PowerPoint-presentation</vt:lpstr>
      <vt:lpstr>SPÄNNINGSGRÄNSER</vt:lpstr>
      <vt:lpstr>Ansvar för säkerhet och skydd</vt:lpstr>
      <vt:lpstr> INTERN KONTROLL OCH KVALITETSSYSTEM  </vt:lpstr>
      <vt:lpstr>Märkskylten</vt:lpstr>
      <vt:lpstr>Fokusområden 2015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Margareta Willbergh</dc:creator>
  <dc:description>ELSÄK9000E, v1.0, 2011-09-22</dc:description>
  <cp:lastModifiedBy>Maria Pretorius</cp:lastModifiedBy>
  <cp:revision>437</cp:revision>
  <dcterms:created xsi:type="dcterms:W3CDTF">2010-11-08T21:09:48Z</dcterms:created>
  <dcterms:modified xsi:type="dcterms:W3CDTF">2016-09-01T14:10:37Z</dcterms:modified>
</cp:coreProperties>
</file>