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71538" y="2500306"/>
            <a:ext cx="7386662" cy="135732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71538" y="4071942"/>
            <a:ext cx="7358114" cy="150019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786182" y="6357958"/>
            <a:ext cx="1276344" cy="365125"/>
          </a:xfrm>
        </p:spPr>
        <p:txBody>
          <a:bodyPr/>
          <a:lstStyle>
            <a:lvl1pPr algn="r">
              <a:defRPr/>
            </a:lvl1pPr>
          </a:lstStyle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195902" y="6356350"/>
            <a:ext cx="2305056" cy="365125"/>
          </a:xfrm>
        </p:spPr>
        <p:txBody>
          <a:bodyPr/>
          <a:lstStyle>
            <a:lvl1pPr algn="r"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01000" y="6350023"/>
            <a:ext cx="1328718" cy="365125"/>
          </a:xfrm>
        </p:spPr>
        <p:txBody>
          <a:bodyPr/>
          <a:lstStyle>
            <a:lvl1pPr algn="r">
              <a:defRPr/>
            </a:lvl1pPr>
          </a:lstStyle>
          <a:p>
            <a:fld id="{FB743003-69EF-49BD-AD82-05D873D9138A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Grupp 9"/>
          <p:cNvGrpSpPr/>
          <p:nvPr userDrawn="1"/>
        </p:nvGrpSpPr>
        <p:grpSpPr>
          <a:xfrm>
            <a:off x="0" y="0"/>
            <a:ext cx="9144032" cy="2171700"/>
            <a:chOff x="0" y="0"/>
            <a:chExt cx="9144032" cy="2171700"/>
          </a:xfrm>
        </p:grpSpPr>
        <p:pic>
          <p:nvPicPr>
            <p:cNvPr id="8" name="Bildobjekt 7" descr="gen_koden.jpg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060744" y="0"/>
              <a:ext cx="6083288" cy="2170800"/>
            </a:xfrm>
            <a:prstGeom prst="rect">
              <a:avLst/>
            </a:prstGeom>
          </p:spPr>
        </p:pic>
        <p:pic>
          <p:nvPicPr>
            <p:cNvPr id="7" name="Bildobjekt 6" descr="Hus2_liten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98800" cy="2171700"/>
            </a:xfrm>
            <a:prstGeom prst="rect">
              <a:avLst/>
            </a:prstGeom>
          </p:spPr>
        </p:pic>
      </p:grpSp>
      <p:pic>
        <p:nvPicPr>
          <p:cNvPr id="9" name="Bildobjekt 8" descr="LV_logo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0606" y="6286520"/>
            <a:ext cx="2711196" cy="3977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43444"/>
          </a:xfrm>
        </p:spPr>
        <p:txBody>
          <a:bodyPr vert="eaVert"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Bef>
                <a:spcPts val="300"/>
              </a:spcBef>
              <a:spcAft>
                <a:spcPts val="0"/>
              </a:spcAft>
              <a:defRPr sz="2200"/>
            </a:lvl2pPr>
            <a:lvl3pPr>
              <a:spcBef>
                <a:spcPts val="300"/>
              </a:spcBef>
              <a:spcAft>
                <a:spcPts val="0"/>
              </a:spcAft>
              <a:defRPr sz="2000"/>
            </a:lvl3pPr>
            <a:lvl4pPr>
              <a:spcBef>
                <a:spcPts val="300"/>
              </a:spcBef>
              <a:spcAft>
                <a:spcPts val="0"/>
              </a:spcAft>
              <a:defRPr sz="1800"/>
            </a:lvl4pPr>
            <a:lvl5pPr>
              <a:spcBef>
                <a:spcPts val="30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78400"/>
            <a:ext cx="2133600" cy="365125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278400"/>
            <a:ext cx="28956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78400"/>
            <a:ext cx="2133600" cy="365125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Bef>
                <a:spcPts val="300"/>
              </a:spcBef>
              <a:spcAft>
                <a:spcPts val="0"/>
              </a:spcAft>
              <a:defRPr sz="2200"/>
            </a:lvl2pPr>
            <a:lvl3pPr>
              <a:spcBef>
                <a:spcPts val="300"/>
              </a:spcBef>
              <a:spcAft>
                <a:spcPts val="0"/>
              </a:spcAft>
              <a:defRPr sz="2000"/>
            </a:lvl3pPr>
            <a:lvl4pPr>
              <a:spcBef>
                <a:spcPts val="300"/>
              </a:spcBef>
              <a:spcAft>
                <a:spcPts val="0"/>
              </a:spcAft>
              <a:defRPr sz="1800"/>
            </a:lvl4pPr>
            <a:lvl5pPr>
              <a:spcBef>
                <a:spcPts val="30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278585"/>
            <a:ext cx="2133600" cy="365125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278585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78585"/>
            <a:ext cx="2133600" cy="365125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  <a:lvl2pPr>
              <a:spcBef>
                <a:spcPts val="300"/>
              </a:spcBef>
              <a:spcAft>
                <a:spcPts val="0"/>
              </a:spcAft>
              <a:defRPr/>
            </a:lvl2pPr>
            <a:lvl3pPr>
              <a:spcBef>
                <a:spcPts val="300"/>
              </a:spcBef>
              <a:spcAft>
                <a:spcPts val="0"/>
              </a:spcAft>
              <a:defRPr/>
            </a:lvl3pPr>
            <a:lvl4pPr>
              <a:spcBef>
                <a:spcPts val="300"/>
              </a:spcBef>
              <a:spcAft>
                <a:spcPts val="0"/>
              </a:spcAft>
              <a:defRPr/>
            </a:lvl4pPr>
            <a:lvl5pPr>
              <a:spcBef>
                <a:spcPts val="30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5715016"/>
            <a:ext cx="2133600" cy="365125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5715016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5715016"/>
            <a:ext cx="2133600" cy="365125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714741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214554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5707081"/>
            <a:ext cx="2133600" cy="365125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5707081"/>
            <a:ext cx="28956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5707081"/>
            <a:ext cx="2133600" cy="365125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00501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Bef>
                <a:spcPts val="300"/>
              </a:spcBef>
              <a:spcAft>
                <a:spcPts val="0"/>
              </a:spcAft>
              <a:defRPr sz="2200"/>
            </a:lvl2pPr>
            <a:lvl3pPr>
              <a:spcBef>
                <a:spcPts val="300"/>
              </a:spcBef>
              <a:spcAft>
                <a:spcPts val="0"/>
              </a:spcAft>
              <a:defRPr sz="2000"/>
            </a:lvl3pPr>
            <a:lvl4pPr>
              <a:spcBef>
                <a:spcPts val="300"/>
              </a:spcBef>
              <a:spcAft>
                <a:spcPts val="0"/>
              </a:spcAft>
              <a:defRPr sz="1800"/>
            </a:lvl4pPr>
            <a:lvl5pPr>
              <a:spcBef>
                <a:spcPts val="300"/>
              </a:spcBef>
              <a:spcAft>
                <a:spcPts val="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00501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Bef>
                <a:spcPts val="300"/>
              </a:spcBef>
              <a:spcAft>
                <a:spcPts val="0"/>
              </a:spcAft>
              <a:defRPr sz="2200"/>
            </a:lvl2pPr>
            <a:lvl3pPr>
              <a:spcBef>
                <a:spcPts val="300"/>
              </a:spcBef>
              <a:spcAft>
                <a:spcPts val="0"/>
              </a:spcAft>
              <a:defRPr sz="2000"/>
            </a:lvl3pPr>
            <a:lvl4pPr>
              <a:spcBef>
                <a:spcPts val="300"/>
              </a:spcBef>
              <a:spcAft>
                <a:spcPts val="0"/>
              </a:spcAft>
              <a:defRPr sz="1800"/>
            </a:lvl4pPr>
            <a:lvl5pPr>
              <a:spcBef>
                <a:spcPts val="300"/>
              </a:spcBef>
              <a:spcAft>
                <a:spcPts val="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5707081"/>
            <a:ext cx="2133600" cy="365125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5707081"/>
            <a:ext cx="28956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5707081"/>
            <a:ext cx="2133600" cy="365125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6870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vert="horz" lIns="91440" tIns="45720" rIns="91440" bIns="45720" rtlCol="0" anchor="b">
            <a:noAutofit/>
          </a:bodyPr>
          <a:lstStyle>
            <a:lvl1pPr marL="0" indent="0">
              <a:buNone/>
              <a:defRPr lang="sv-SE" sz="2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6870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5706000"/>
            <a:ext cx="2133600" cy="365125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5706000"/>
            <a:ext cx="28956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5706000"/>
            <a:ext cx="2133600" cy="365125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5706000"/>
            <a:ext cx="2133600" cy="365125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5706000"/>
            <a:ext cx="28956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5706000"/>
            <a:ext cx="2133600" cy="365125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5786454"/>
            <a:ext cx="2133600" cy="285752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5786454"/>
            <a:ext cx="2895600" cy="28575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5786454"/>
            <a:ext cx="2133600" cy="285752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340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Bef>
                <a:spcPts val="300"/>
              </a:spcBef>
              <a:spcAft>
                <a:spcPts val="0"/>
              </a:spcAft>
              <a:defRPr sz="2200"/>
            </a:lvl2pPr>
            <a:lvl3pPr>
              <a:spcBef>
                <a:spcPts val="300"/>
              </a:spcBef>
              <a:spcAft>
                <a:spcPts val="0"/>
              </a:spcAft>
              <a:defRPr sz="2000"/>
            </a:lvl3pPr>
            <a:lvl4pPr>
              <a:spcBef>
                <a:spcPts val="300"/>
              </a:spcBef>
              <a:spcAft>
                <a:spcPts val="0"/>
              </a:spcAft>
              <a:defRPr sz="1800"/>
            </a:lvl4pPr>
            <a:lvl5pPr>
              <a:spcBef>
                <a:spcPts val="300"/>
              </a:spcBef>
              <a:spcAft>
                <a:spcPts val="0"/>
              </a:spcAft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135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5857892"/>
            <a:ext cx="2133600" cy="285752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285752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5857892"/>
            <a:ext cx="2133600" cy="285752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572008"/>
            <a:ext cx="5486400" cy="456079"/>
          </a:xfrm>
        </p:spPr>
        <p:txBody>
          <a:bodyPr anchor="b">
            <a:noAutofit/>
          </a:bodyPr>
          <a:lstStyle>
            <a:lvl1pPr algn="l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500042"/>
            <a:ext cx="5486400" cy="3959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138746"/>
            <a:ext cx="5486400" cy="6477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5857892"/>
            <a:ext cx="2133600" cy="285752"/>
          </a:xfrm>
        </p:spPr>
        <p:txBody>
          <a:bodyPr/>
          <a:lstStyle/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285752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5857892"/>
            <a:ext cx="2133600" cy="285752"/>
          </a:xfrm>
        </p:spPr>
        <p:txBody>
          <a:bodyPr/>
          <a:lstStyle/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rey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4306" y="6147988"/>
            <a:ext cx="9147600" cy="719971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043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57785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B4704-D17D-489C-A426-BF27B59A3463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7785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57785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3003-69EF-49BD-AD82-05D873D9138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lakemedelsverket.se/malgrupp/Foretag/Kosmetik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52463" y="2500306"/>
            <a:ext cx="7386662" cy="1357322"/>
          </a:xfrm>
        </p:spPr>
        <p:txBody>
          <a:bodyPr/>
          <a:lstStyle/>
          <a:p>
            <a:r>
              <a:rPr lang="sv-SE" dirty="0" smtClean="0"/>
              <a:t>Regler för kosmetika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52463" y="4071942"/>
            <a:ext cx="7358114" cy="1500198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”Din produkt, ditt ansvar 2015”</a:t>
            </a:r>
          </a:p>
          <a:p>
            <a:r>
              <a:rPr lang="sv-SE" dirty="0" smtClean="0"/>
              <a:t>Marknadskontrollrådet</a:t>
            </a:r>
          </a:p>
          <a:p>
            <a:endParaRPr lang="sv-SE" dirty="0" smtClean="0"/>
          </a:p>
          <a:p>
            <a:r>
              <a:rPr lang="sv-SE" dirty="0" smtClean="0"/>
              <a:t>Monica Tammela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viktigaste ur bestämmelserna: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EPR Förordning 1223/2009 om kosmetiska produkter</a:t>
            </a:r>
          </a:p>
          <a:p>
            <a:endParaRPr lang="sv-SE" dirty="0" smtClean="0"/>
          </a:p>
          <a:p>
            <a:r>
              <a:rPr lang="sv-SE" dirty="0" smtClean="0"/>
              <a:t>Förordning 2013:413 om kosmetiska produkter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r>
              <a:rPr lang="sv-SE" dirty="0" smtClean="0"/>
              <a:t>LVFS 2013:10 om kosmetiska produkter </a:t>
            </a:r>
          </a:p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921395" cy="179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10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INNEHÅLLSÄMNEN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Förbjudna </a:t>
            </a:r>
            <a:r>
              <a:rPr lang="sv-SE" sz="1600" dirty="0" smtClean="0"/>
              <a:t>bilaga II, CMR </a:t>
            </a:r>
            <a:r>
              <a:rPr lang="sv-SE" sz="1600" dirty="0" err="1" smtClean="0"/>
              <a:t>enl</a:t>
            </a:r>
            <a:r>
              <a:rPr lang="sv-SE" sz="1600" dirty="0" smtClean="0"/>
              <a:t> Förordning 1272/2008</a:t>
            </a:r>
            <a:endParaRPr lang="sv-SE" dirty="0" smtClean="0"/>
          </a:p>
          <a:p>
            <a:r>
              <a:rPr lang="sv-SE" dirty="0" smtClean="0"/>
              <a:t>Begränsade </a:t>
            </a:r>
            <a:r>
              <a:rPr lang="sv-SE" sz="1600" dirty="0" smtClean="0"/>
              <a:t>bilaga III</a:t>
            </a:r>
            <a:endParaRPr lang="sv-SE" dirty="0" smtClean="0"/>
          </a:p>
          <a:p>
            <a:r>
              <a:rPr lang="sv-SE" dirty="0" smtClean="0"/>
              <a:t>Tillåtna färgämnen, konserveringsmedel, UV-filter </a:t>
            </a:r>
            <a:r>
              <a:rPr lang="sv-SE" sz="1600" dirty="0" smtClean="0"/>
              <a:t>bilaga IV,V,VI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err="1" smtClean="0"/>
              <a:t>Nanomaterial</a:t>
            </a:r>
            <a:r>
              <a:rPr lang="sv-SE" dirty="0" smtClean="0"/>
              <a:t> – måste anmälas och förhandsgranskas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Övriga ämnen  ”ansvarig persons” ansvar 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08823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64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DOKUMENTATION hos ansvarig person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GMP (god tillverkningssed)</a:t>
            </a:r>
          </a:p>
          <a:p>
            <a:r>
              <a:rPr lang="sv-SE" dirty="0" smtClean="0"/>
              <a:t>Säkerhetsrapport</a:t>
            </a:r>
          </a:p>
          <a:p>
            <a:r>
              <a:rPr lang="sv-SE" dirty="0" smtClean="0"/>
              <a:t>Produktinformationsdokument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Men ….</a:t>
            </a:r>
          </a:p>
          <a:p>
            <a:pPr marL="0" indent="0">
              <a:buNone/>
            </a:pPr>
            <a:r>
              <a:rPr lang="sv-SE" dirty="0" smtClean="0"/>
              <a:t>rapportera SUE (allvarliga oönskade effekter) till behörig myndighet (t.ex. Läkemedelsverket)</a:t>
            </a:r>
          </a:p>
          <a:p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56792"/>
            <a:ext cx="2619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32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MÄRKNING AV FÖRPACKNING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Bl.a. fullständig innehållsförteckning med INCI-namn</a:t>
            </a:r>
          </a:p>
          <a:p>
            <a:endParaRPr lang="sv-SE" dirty="0"/>
          </a:p>
          <a:p>
            <a:r>
              <a:rPr lang="sv-SE" dirty="0" smtClean="0"/>
              <a:t>En del på svenska- varningstext och funktion</a:t>
            </a:r>
          </a:p>
          <a:p>
            <a:endParaRPr lang="sv-SE" dirty="0"/>
          </a:p>
          <a:p>
            <a:r>
              <a:rPr lang="sv-SE" dirty="0" smtClean="0"/>
              <a:t>Marknadsföring- bl.a. förordning 655/2013 + riktlinjer</a:t>
            </a:r>
          </a:p>
          <a:p>
            <a:pPr marL="0" indent="0">
              <a:buNone/>
            </a:pPr>
            <a:r>
              <a:rPr lang="sv-SE" dirty="0" smtClean="0"/>
              <a:t>	och </a:t>
            </a:r>
            <a:r>
              <a:rPr lang="sv-SE" u="sng" dirty="0" smtClean="0"/>
              <a:t>inte</a:t>
            </a:r>
            <a:r>
              <a:rPr lang="sv-SE" dirty="0" smtClean="0"/>
              <a:t> så att det klassificeras som läkemedel</a:t>
            </a:r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40" y="260648"/>
            <a:ext cx="256110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69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ANMÄLAN av företag och produkter till CPNP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Elektronisk till EU-databasen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Cosmetic Product </a:t>
            </a:r>
            <a:r>
              <a:rPr lang="sv-SE" dirty="0" err="1" smtClean="0"/>
              <a:t>Notification</a:t>
            </a:r>
            <a:r>
              <a:rPr lang="sv-SE" dirty="0" smtClean="0"/>
              <a:t> Portal</a:t>
            </a:r>
          </a:p>
          <a:p>
            <a:endParaRPr lang="sv-SE" dirty="0"/>
          </a:p>
          <a:p>
            <a:r>
              <a:rPr lang="sv-SE" dirty="0" smtClean="0"/>
              <a:t>ansvarig person (tillverkare eller importör)</a:t>
            </a:r>
          </a:p>
          <a:p>
            <a:r>
              <a:rPr lang="sv-SE" dirty="0"/>
              <a:t>d</a:t>
            </a:r>
            <a:r>
              <a:rPr lang="sv-SE" dirty="0" smtClean="0"/>
              <a:t>istributör som översätter text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Läkemedelsverket hämtar uppgifter från CPNP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311812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06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Mer information: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>
              <a:hlinkClick r:id="rId2"/>
            </a:endParaRPr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://www.lakemedelsverket.se/malgrupp/Foretag/Kosmetika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                   utställartorget</a:t>
            </a:r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56863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LV tem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18C00"/>
      </a:accent1>
      <a:accent2>
        <a:srgbClr val="1F5BA5"/>
      </a:accent2>
      <a:accent3>
        <a:srgbClr val="778AA2"/>
      </a:accent3>
      <a:accent4>
        <a:srgbClr val="757C14"/>
      </a:accent4>
      <a:accent5>
        <a:srgbClr val="9D969B"/>
      </a:accent5>
      <a:accent6>
        <a:srgbClr val="5A0F5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111</TotalTime>
  <Words>139</Words>
  <Application>Microsoft Office PowerPoint</Application>
  <PresentationFormat>Bildspel på skärmen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Arial</vt:lpstr>
      <vt:lpstr>blank</vt:lpstr>
      <vt:lpstr>Regler för kosmetika</vt:lpstr>
      <vt:lpstr>Det viktigaste ur bestämmelserna:</vt:lpstr>
      <vt:lpstr>INNEHÅLLSÄMNEN</vt:lpstr>
      <vt:lpstr>DOKUMENTATION hos ansvarig person</vt:lpstr>
      <vt:lpstr>MÄRKNING AV FÖRPACKNING</vt:lpstr>
      <vt:lpstr>ANMÄLAN av företag och produkter till CPNP</vt:lpstr>
      <vt:lpstr>Mer information: </vt:lpstr>
    </vt:vector>
  </TitlesOfParts>
  <Company>MPA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Regler för kosmetika</dc:title>
  <dc:creator>Tammela Monica</dc:creator>
  <cp:lastModifiedBy>Maria Pretorius</cp:lastModifiedBy>
  <cp:revision>10</cp:revision>
  <cp:lastPrinted>2015-04-07T14:22:32Z</cp:lastPrinted>
  <dcterms:created xsi:type="dcterms:W3CDTF">2015-03-31T08:41:29Z</dcterms:created>
  <dcterms:modified xsi:type="dcterms:W3CDTF">2016-09-01T14:13:56Z</dcterms:modified>
</cp:coreProperties>
</file>