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1" r:id="rId4"/>
    <p:sldId id="263" r:id="rId5"/>
    <p:sldId id="273" r:id="rId6"/>
    <p:sldId id="275" r:id="rId7"/>
    <p:sldId id="271" r:id="rId8"/>
    <p:sldId id="272" r:id="rId9"/>
    <p:sldId id="274" r:id="rId10"/>
    <p:sldId id="276" r:id="rId11"/>
    <p:sldId id="277" r:id="rId12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860"/>
    <a:srgbClr val="0033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67195" autoAdjust="0"/>
  </p:normalViewPr>
  <p:slideViewPr>
    <p:cSldViewPr>
      <p:cViewPr>
        <p:scale>
          <a:sx n="100" d="100"/>
          <a:sy n="100" d="100"/>
        </p:scale>
        <p:origin x="2628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4850A-23D9-463D-9AA8-984FD8D44A5F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C2400-3515-4804-9239-4A3870678B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557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2400-3515-4804-9239-4A3870678B9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853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sz="120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2400-3515-4804-9239-4A3870678B9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8539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2400-3515-4804-9239-4A3870678B9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853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3755D-D21E-4452-9382-D6730EA207B8}" type="slidenum">
              <a:rPr lang="sv-SE" altLang="sv-SE"/>
              <a:pPr/>
              <a:t>5</a:t>
            </a:fld>
            <a:endParaRPr lang="sv-SE" altLang="sv-SE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sv-SE" altLang="sv-SE" sz="9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3755D-D21E-4452-9382-D6730EA207B8}" type="slidenum">
              <a:rPr lang="sv-SE" altLang="sv-SE"/>
              <a:pPr/>
              <a:t>6</a:t>
            </a:fld>
            <a:endParaRPr lang="sv-SE" altLang="sv-SE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sv-SE" altLang="sv-SE" sz="9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B129C-6F9F-491E-88A0-C7FB4F61CACC}" type="slidenum">
              <a:rPr lang="sv-SE" altLang="sv-SE"/>
              <a:pPr/>
              <a:t>7</a:t>
            </a:fld>
            <a:endParaRPr lang="sv-SE" altLang="sv-SE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 sz="1400" b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F64B6-5CCE-4EAF-87A9-065CE9A8F8E7}" type="slidenum">
              <a:rPr lang="sv-SE" altLang="sv-SE"/>
              <a:pPr/>
              <a:t>9</a:t>
            </a:fld>
            <a:endParaRPr lang="sv-SE" altLang="sv-SE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 sz="1400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14B15-C431-4C6F-BC98-72653237BFC9}" type="slidenum">
              <a:rPr lang="sv-SE" altLang="sv-SE"/>
              <a:pPr/>
              <a:t>10</a:t>
            </a:fld>
            <a:endParaRPr lang="sv-SE" altLang="sv-SE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5926138"/>
            <a:ext cx="9144000" cy="931862"/>
            <a:chOff x="0" y="3733"/>
            <a:chExt cx="5760" cy="587"/>
          </a:xfrm>
        </p:grpSpPr>
        <p:pic>
          <p:nvPicPr>
            <p:cNvPr id="5" name="Picture 6" descr="vi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4"/>
              <a:ext cx="5760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profilvåg_powerpoint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33"/>
              <a:ext cx="576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1TV_CMY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" y="3838"/>
              <a:ext cx="1121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8013"/>
            <a:ext cx="7772400" cy="11445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noProof="0" smtClean="0"/>
              <a:t>Klicka här för att ändra format</a:t>
            </a:r>
            <a:endParaRPr lang="sv-SE" noProof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2788"/>
            <a:ext cx="7773988" cy="3635375"/>
          </a:xfrm>
        </p:spPr>
        <p:txBody>
          <a:bodyPr/>
          <a:lstStyle>
            <a:lvl1pPr marL="363538" indent="-363538">
              <a:defRPr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  <a:endParaRPr lang="sv-SE" noProof="0" dirty="0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746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sv-SE" sz="2400" smtClean="0">
                <a:solidFill>
                  <a:srgbClr val="2A3860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Courier New" pitchFamily="49" charset="0"/>
              <a:buChar char="o"/>
              <a:defRPr lang="sv-SE" sz="1800" dirty="0" smtClean="0">
                <a:solidFill>
                  <a:srgbClr val="2A3860"/>
                </a:solidFill>
                <a:latin typeface="+mn-lt"/>
              </a:defRPr>
            </a:lvl2pPr>
            <a:lvl3pPr marL="1143000" indent="-228600">
              <a:buFont typeface="Arial" pitchFamily="34" charset="0"/>
              <a:buChar char="–"/>
              <a:defRPr lang="sv-SE" sz="1600" dirty="0" smtClean="0">
                <a:solidFill>
                  <a:srgbClr val="2A3860"/>
                </a:solidFill>
                <a:latin typeface="+mn-lt"/>
              </a:defRPr>
            </a:lvl3pPr>
            <a:lvl4pPr marL="1600200" indent="-228600">
              <a:buFont typeface="Arial" pitchFamily="34" charset="0"/>
              <a:buChar char="•"/>
              <a:defRPr lang="sv-SE" sz="1400" dirty="0" smtClean="0">
                <a:solidFill>
                  <a:srgbClr val="2A3860"/>
                </a:solidFill>
                <a:latin typeface="+mn-lt"/>
              </a:defRPr>
            </a:lvl4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230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069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06975"/>
          </a:xfrm>
        </p:spPr>
        <p:txBody>
          <a:bodyPr vert="eaVert"/>
          <a:lstStyle>
            <a:lvl1pPr>
              <a:defRPr lang="sv-SE" sz="2400" smtClean="0">
                <a:solidFill>
                  <a:srgbClr val="2A3860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Courier New" pitchFamily="49" charset="0"/>
              <a:buChar char="o"/>
              <a:defRPr lang="sv-SE" sz="1800" dirty="0" smtClean="0">
                <a:solidFill>
                  <a:srgbClr val="2A3860"/>
                </a:solidFill>
                <a:latin typeface="+mn-lt"/>
              </a:defRPr>
            </a:lvl2pPr>
            <a:lvl3pPr marL="1143000" indent="-228600">
              <a:buFont typeface="Arial" pitchFamily="34" charset="0"/>
              <a:buChar char="–"/>
              <a:defRPr lang="sv-SE" sz="1600" dirty="0" smtClean="0">
                <a:solidFill>
                  <a:srgbClr val="2A3860"/>
                </a:solidFill>
                <a:latin typeface="+mn-lt"/>
              </a:defRPr>
            </a:lvl3pPr>
            <a:lvl4pPr marL="1600200" indent="-228600">
              <a:buFont typeface="Arial" pitchFamily="34" charset="0"/>
              <a:buChar char="•"/>
              <a:defRPr lang="sv-SE" sz="1400" dirty="0" smtClean="0">
                <a:solidFill>
                  <a:srgbClr val="2A3860"/>
                </a:solidFill>
                <a:latin typeface="+mn-lt"/>
              </a:defRPr>
            </a:lvl4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816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Courier New" pitchFamily="49" charset="0"/>
              <a:buChar char="o"/>
              <a:defRPr sz="1800">
                <a:solidFill>
                  <a:srgbClr val="2A3860"/>
                </a:solidFill>
                <a:latin typeface="+mn-lt"/>
              </a:defRPr>
            </a:lvl2pPr>
            <a:lvl3pPr marL="1257300" indent="-342900">
              <a:buFont typeface="Arial" pitchFamily="34" charset="0"/>
              <a:buChar char="–"/>
              <a:defRPr sz="1600">
                <a:solidFill>
                  <a:srgbClr val="2A3860"/>
                </a:solidFill>
                <a:latin typeface="+mn-lt"/>
              </a:defRPr>
            </a:lvl3pPr>
            <a:lvl4pPr marL="1600200" indent="-228600">
              <a:buFont typeface="Arial" pitchFamily="34" charset="0"/>
              <a:buChar char="•"/>
              <a:defRPr sz="1400">
                <a:solidFill>
                  <a:srgbClr val="2A3860"/>
                </a:solidFill>
                <a:latin typeface="+mn-lt"/>
              </a:defRPr>
            </a:lvl4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791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990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635375"/>
          </a:xfrm>
        </p:spPr>
        <p:txBody>
          <a:bodyPr/>
          <a:lstStyle>
            <a:lvl1pPr>
              <a:defRPr lang="sv-SE" sz="2400" smtClean="0">
                <a:solidFill>
                  <a:srgbClr val="2A3860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Courier New" pitchFamily="49" charset="0"/>
              <a:buChar char="o"/>
              <a:defRPr lang="sv-SE" sz="1800" dirty="0" smtClean="0">
                <a:solidFill>
                  <a:srgbClr val="2A3860"/>
                </a:solidFill>
                <a:latin typeface="+mn-lt"/>
              </a:defRPr>
            </a:lvl2pPr>
            <a:lvl3pPr marL="1143000" indent="-228600">
              <a:buFont typeface="Arial" pitchFamily="34" charset="0"/>
              <a:buChar char="–"/>
              <a:defRPr lang="sv-SE" sz="1600" dirty="0" smtClean="0">
                <a:solidFill>
                  <a:srgbClr val="2A3860"/>
                </a:solidFill>
                <a:latin typeface="+mn-lt"/>
              </a:defRPr>
            </a:lvl3pPr>
            <a:lvl4pPr marL="1600200" indent="-228600">
              <a:buFont typeface="Arial" pitchFamily="34" charset="0"/>
              <a:buChar char="•"/>
              <a:defRPr lang="sv-SE" sz="1400" dirty="0" smtClean="0">
                <a:solidFill>
                  <a:srgbClr val="2A3860"/>
                </a:solidFill>
                <a:latin typeface="+mn-lt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635375"/>
          </a:xfrm>
        </p:spPr>
        <p:txBody>
          <a:bodyPr/>
          <a:lstStyle>
            <a:lvl1pPr>
              <a:defRPr lang="sv-SE" sz="2400" smtClean="0">
                <a:solidFill>
                  <a:srgbClr val="2A3860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Courier New" pitchFamily="49" charset="0"/>
              <a:buChar char="o"/>
              <a:defRPr lang="sv-SE" sz="1800" dirty="0" smtClean="0">
                <a:solidFill>
                  <a:srgbClr val="2A3860"/>
                </a:solidFill>
                <a:latin typeface="+mn-lt"/>
              </a:defRPr>
            </a:lvl2pPr>
            <a:lvl3pPr marL="1143000" indent="-228600">
              <a:buFont typeface="Arial" pitchFamily="34" charset="0"/>
              <a:buChar char="–"/>
              <a:defRPr lang="sv-SE" sz="1800" dirty="0" smtClean="0">
                <a:solidFill>
                  <a:srgbClr val="2A3860"/>
                </a:solidFill>
                <a:latin typeface="+mn-lt"/>
              </a:defRPr>
            </a:lvl3pPr>
            <a:lvl4pPr marL="1600200" indent="-228600">
              <a:buFont typeface="Arial" pitchFamily="34" charset="0"/>
              <a:buChar char="•"/>
              <a:defRPr lang="sv-SE" sz="1400" dirty="0" smtClean="0">
                <a:solidFill>
                  <a:srgbClr val="2A3860"/>
                </a:solidFill>
                <a:latin typeface="+mn-lt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04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lang="sv-SE" sz="2400" smtClean="0">
                <a:solidFill>
                  <a:srgbClr val="2A3860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Courier New" pitchFamily="49" charset="0"/>
              <a:buChar char="o"/>
              <a:defRPr lang="sv-SE" sz="1800" dirty="0" smtClean="0">
                <a:solidFill>
                  <a:srgbClr val="2A3860"/>
                </a:solidFill>
                <a:latin typeface="+mn-lt"/>
              </a:defRPr>
            </a:lvl2pPr>
            <a:lvl3pPr marL="1143000" indent="-228600">
              <a:buFont typeface="Arial" pitchFamily="34" charset="0"/>
              <a:buChar char="–"/>
              <a:defRPr lang="sv-SE" sz="1600" dirty="0" smtClean="0">
                <a:solidFill>
                  <a:srgbClr val="2A3860"/>
                </a:solidFill>
                <a:latin typeface="+mn-lt"/>
              </a:defRPr>
            </a:lvl3pPr>
            <a:lvl4pPr marL="1600200" indent="-228600">
              <a:buFont typeface="Arial" pitchFamily="34" charset="0"/>
              <a:buChar char="•"/>
              <a:defRPr lang="sv-SE" sz="1400" dirty="0" smtClean="0">
                <a:solidFill>
                  <a:srgbClr val="2A3860"/>
                </a:solidFill>
                <a:latin typeface="+mn-lt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lang="sv-SE" sz="2400" smtClean="0">
                <a:solidFill>
                  <a:srgbClr val="2A3860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Courier New" pitchFamily="49" charset="0"/>
              <a:buChar char="o"/>
              <a:defRPr lang="sv-SE" sz="1800" dirty="0" smtClean="0">
                <a:solidFill>
                  <a:srgbClr val="2A3860"/>
                </a:solidFill>
                <a:latin typeface="+mn-lt"/>
              </a:defRPr>
            </a:lvl2pPr>
            <a:lvl3pPr marL="1143000" indent="-228600">
              <a:buFont typeface="Arial" pitchFamily="34" charset="0"/>
              <a:buChar char="–"/>
              <a:defRPr lang="sv-SE" sz="1600" dirty="0" smtClean="0">
                <a:solidFill>
                  <a:srgbClr val="2A3860"/>
                </a:solidFill>
                <a:latin typeface="+mn-lt"/>
              </a:defRPr>
            </a:lvl3pPr>
            <a:lvl4pPr marL="1600200" indent="-228600">
              <a:buFont typeface="Arial" pitchFamily="34" charset="0"/>
              <a:buChar char="•"/>
              <a:defRPr lang="sv-SE" sz="1400" dirty="0" smtClean="0">
                <a:solidFill>
                  <a:srgbClr val="2A3860"/>
                </a:solidFill>
                <a:latin typeface="+mn-lt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787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31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424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lang="sv-SE" sz="2400" smtClean="0">
                <a:solidFill>
                  <a:srgbClr val="2A3860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Courier New" pitchFamily="49" charset="0"/>
              <a:buChar char="o"/>
              <a:defRPr lang="sv-SE" sz="1800" dirty="0" smtClean="0">
                <a:solidFill>
                  <a:srgbClr val="2A3860"/>
                </a:solidFill>
                <a:latin typeface="+mn-lt"/>
              </a:defRPr>
            </a:lvl2pPr>
            <a:lvl3pPr marL="1143000" indent="-228600">
              <a:buFont typeface="Arial" pitchFamily="34" charset="0"/>
              <a:buChar char="–"/>
              <a:defRPr lang="sv-SE" sz="1600" dirty="0" smtClean="0">
                <a:solidFill>
                  <a:srgbClr val="2A3860"/>
                </a:solidFill>
                <a:latin typeface="+mn-lt"/>
              </a:defRPr>
            </a:lvl3pPr>
            <a:lvl4pPr marL="1600200" indent="-228600">
              <a:buFont typeface="Arial" pitchFamily="34" charset="0"/>
              <a:buChar char="•"/>
              <a:defRPr lang="sv-SE" sz="1400" dirty="0" smtClean="0">
                <a:solidFill>
                  <a:srgbClr val="2A3860"/>
                </a:solidFill>
                <a:latin typeface="+mn-lt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71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324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för att lägga till rubrik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Skriv text här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5926138"/>
            <a:ext cx="9144000" cy="931862"/>
            <a:chOff x="0" y="3733"/>
            <a:chExt cx="5760" cy="587"/>
          </a:xfrm>
        </p:grpSpPr>
        <p:pic>
          <p:nvPicPr>
            <p:cNvPr id="1030" name="Picture 12" descr="vit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4"/>
              <a:ext cx="5760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13" descr="profilvåg_powerpoint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33"/>
              <a:ext cx="576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4" descr="1TV_CMYK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" y="3838"/>
              <a:ext cx="1121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A38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A386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A386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A386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A386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386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386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386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386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A386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Produktsäkerhet</a:t>
            </a:r>
            <a:br>
              <a:rPr lang="sv-SE" dirty="0" smtClean="0"/>
            </a:br>
            <a:r>
              <a:rPr lang="sv-SE" sz="2800" dirty="0" smtClean="0"/>
              <a:t>-</a:t>
            </a:r>
            <a:r>
              <a:rPr lang="sv-SE" dirty="0" smtClean="0"/>
              <a:t> </a:t>
            </a:r>
            <a:r>
              <a:rPr lang="sv-SE" sz="2400" dirty="0" smtClean="0"/>
              <a:t>Tullverkets roll </a:t>
            </a:r>
            <a:r>
              <a:rPr lang="sv-SE" altLang="sv-SE" sz="2400" dirty="0" smtClean="0"/>
              <a:t>vid </a:t>
            </a:r>
            <a:r>
              <a:rPr lang="sv-SE" altLang="sv-SE" sz="2400" dirty="0"/>
              <a:t>import från tredje land?</a:t>
            </a:r>
            <a:br>
              <a:rPr lang="sv-SE" alt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dirty="0" smtClean="0"/>
              <a:t>-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5" y="2204864"/>
            <a:ext cx="882235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6084168" y="5229200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0" dirty="0">
                <a:solidFill>
                  <a:srgbClr val="2A3860"/>
                </a:solidFill>
                <a:latin typeface="+mj-lt"/>
                <a:ea typeface="+mj-ea"/>
                <a:cs typeface="+mj-cs"/>
              </a:rPr>
              <a:t>Per </a:t>
            </a:r>
            <a:r>
              <a:rPr lang="sv-SE" sz="1600" b="0" dirty="0" smtClean="0">
                <a:solidFill>
                  <a:srgbClr val="2A3860"/>
                </a:solidFill>
                <a:latin typeface="+mj-lt"/>
                <a:ea typeface="+mj-ea"/>
                <a:cs typeface="+mj-cs"/>
              </a:rPr>
              <a:t>Holgersson, </a:t>
            </a:r>
            <a:r>
              <a:rPr lang="sv-SE" sz="1200" b="0" dirty="0" smtClean="0">
                <a:solidFill>
                  <a:srgbClr val="2A3860"/>
                </a:solidFill>
                <a:latin typeface="+mj-lt"/>
                <a:ea typeface="+mj-ea"/>
                <a:cs typeface="+mj-cs"/>
              </a:rPr>
              <a:t>per.holgersson@tullverket.se</a:t>
            </a:r>
          </a:p>
          <a:p>
            <a:r>
              <a:rPr lang="sv-SE" sz="1600" b="0" dirty="0" smtClean="0">
                <a:solidFill>
                  <a:srgbClr val="2A3860"/>
                </a:solidFill>
                <a:latin typeface="+mj-lt"/>
                <a:ea typeface="+mj-ea"/>
                <a:cs typeface="+mj-cs"/>
              </a:rPr>
              <a:t>Linda Riisenberg</a:t>
            </a:r>
          </a:p>
          <a:p>
            <a:r>
              <a:rPr lang="sv-SE" sz="1200" b="0" dirty="0">
                <a:solidFill>
                  <a:srgbClr val="2A3860"/>
                </a:solidFill>
                <a:latin typeface="+mj-lt"/>
                <a:ea typeface="+mj-ea"/>
                <a:cs typeface="+mj-cs"/>
              </a:rPr>
              <a:t>Linda.riisenberg@tullverket.se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2060848"/>
            <a:ext cx="5329237" cy="3133725"/>
          </a:xfrm>
          <a:noFill/>
          <a:ln/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555875" y="620688"/>
            <a:ext cx="5006499" cy="106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sv-SE" altLang="sv-SE" sz="3600" dirty="0">
                <a:solidFill>
                  <a:srgbClr val="2A3860"/>
                </a:solidFill>
                <a:latin typeface="+mj-lt"/>
                <a:ea typeface="+mj-ea"/>
                <a:cs typeface="+mj-cs"/>
              </a:rPr>
              <a:t>Kontroll av </a:t>
            </a:r>
            <a:r>
              <a:rPr lang="sv-SE" altLang="sv-SE" sz="3600" dirty="0" smtClean="0">
                <a:solidFill>
                  <a:srgbClr val="2A3860"/>
                </a:solidFill>
                <a:latin typeface="+mj-lt"/>
                <a:ea typeface="+mj-ea"/>
                <a:cs typeface="+mj-cs"/>
              </a:rPr>
              <a:t>produkter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sv-SE" altLang="sv-SE" sz="2800" b="0" dirty="0" smtClean="0">
                <a:solidFill>
                  <a:srgbClr val="2A3860"/>
                </a:solidFill>
                <a:latin typeface="+mj-lt"/>
                <a:ea typeface="+mj-ea"/>
                <a:cs typeface="+mj-cs"/>
              </a:rPr>
              <a:t>- tillbehör </a:t>
            </a:r>
            <a:r>
              <a:rPr lang="sv-SE" altLang="sv-SE" sz="2800" b="0" dirty="0">
                <a:solidFill>
                  <a:srgbClr val="2A3860"/>
                </a:solidFill>
                <a:latin typeface="+mj-lt"/>
                <a:ea typeface="+mj-ea"/>
                <a:cs typeface="+mj-cs"/>
              </a:rPr>
              <a:t>till livbåt</a:t>
            </a:r>
          </a:p>
        </p:txBody>
      </p:sp>
    </p:spTree>
    <p:extLst>
      <p:ext uri="{BB962C8B-B14F-4D97-AF65-F5344CB8AC3E}">
        <p14:creationId xmlns:p14="http://schemas.microsoft.com/office/powerpoint/2010/main" val="387891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P10109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31156"/>
            <a:ext cx="3409217" cy="25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 descr="P10109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10" y="1232127"/>
            <a:ext cx="3409217" cy="255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1" name="Rectangle 7"/>
          <p:cNvSpPr>
            <a:spLocks noGrp="1" noChangeArrowheads="1"/>
          </p:cNvSpPr>
          <p:nvPr>
            <p:ph type="title"/>
          </p:nvPr>
        </p:nvSpPr>
        <p:spPr>
          <a:xfrm>
            <a:off x="755650" y="393353"/>
            <a:ext cx="8568878" cy="5873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sv-SE" altLang="sv-SE" kern="1200" dirty="0"/>
              <a:t>Samverkan med Elsäkerhetsverket</a:t>
            </a:r>
          </a:p>
        </p:txBody>
      </p:sp>
      <p:pic>
        <p:nvPicPr>
          <p:cNvPr id="62472" name="Picture 8" descr="P10109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2809967" cy="210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5" descr="P10109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2808312" cy="210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34014"/>
            <a:ext cx="7772400" cy="1143000"/>
          </a:xfrm>
        </p:spPr>
        <p:txBody>
          <a:bodyPr/>
          <a:lstStyle/>
          <a:p>
            <a:pPr algn="ctr"/>
            <a:r>
              <a:rPr lang="sv-SE" dirty="0" smtClean="0"/>
              <a:t>Varuhandel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 bwMode="auto">
          <a:xfrm>
            <a:off x="0" y="1556792"/>
            <a:ext cx="9144000" cy="432048"/>
          </a:xfrm>
          <a:prstGeom prst="rect">
            <a:avLst/>
          </a:prstGeom>
          <a:solidFill>
            <a:srgbClr val="2A38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1907704" y="1556792"/>
            <a:ext cx="2952328" cy="4392488"/>
          </a:xfrm>
        </p:spPr>
        <p:txBody>
          <a:bodyPr/>
          <a:lstStyle/>
          <a:p>
            <a:pPr marL="0" indent="0">
              <a:buNone/>
            </a:pPr>
            <a:r>
              <a:rPr lang="sv-SE" sz="2200" dirty="0" smtClean="0">
                <a:solidFill>
                  <a:schemeClr val="bg1"/>
                </a:solidFill>
              </a:rPr>
              <a:t>Inom EU</a:t>
            </a:r>
          </a:p>
          <a:p>
            <a:pPr marL="0" indent="0">
              <a:buNone/>
            </a:pPr>
            <a:endParaRPr lang="sv-SE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000" dirty="0" smtClean="0">
                <a:latin typeface="Calibri" panose="020F0502020204030204" pitchFamily="34" charset="0"/>
              </a:rPr>
              <a:t>Införsel</a:t>
            </a:r>
          </a:p>
          <a:p>
            <a:pPr marL="0" indent="0">
              <a:buNone/>
            </a:pPr>
            <a:endParaRPr lang="sv-SE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000" dirty="0" smtClean="0">
                <a:latin typeface="Calibri" panose="020F0502020204030204" pitchFamily="34" charset="0"/>
              </a:rPr>
              <a:t>Utförsel</a:t>
            </a:r>
          </a:p>
          <a:p>
            <a:pPr marL="0" indent="0">
              <a:buNone/>
            </a:pPr>
            <a:endParaRPr lang="sv-SE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000" dirty="0" smtClean="0">
                <a:latin typeface="Calibri" panose="020F0502020204030204" pitchFamily="34" charset="0"/>
              </a:rPr>
              <a:t>Intrastat</a:t>
            </a:r>
          </a:p>
          <a:p>
            <a:pPr marL="0" indent="0">
              <a:buNone/>
            </a:pPr>
            <a:endParaRPr lang="sv-SE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000" dirty="0" smtClean="0">
                <a:latin typeface="Calibri" panose="020F0502020204030204" pitchFamily="34" charset="0"/>
              </a:rPr>
              <a:t>Skatteverket</a:t>
            </a:r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8" name="Platshållare för innehåll 5"/>
          <p:cNvSpPr txBox="1">
            <a:spLocks/>
          </p:cNvSpPr>
          <p:nvPr/>
        </p:nvSpPr>
        <p:spPr bwMode="auto">
          <a:xfrm>
            <a:off x="4932040" y="1556792"/>
            <a:ext cx="345638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A38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800">
                <a:solidFill>
                  <a:srgbClr val="2A3860"/>
                </a:solidFill>
                <a:latin typeface="+mn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rgbClr val="2A386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2A386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sv-SE" sz="2200" b="0" kern="0" dirty="0" smtClean="0">
                <a:solidFill>
                  <a:schemeClr val="bg1"/>
                </a:solidFill>
              </a:rPr>
              <a:t>Utanför EU</a:t>
            </a:r>
          </a:p>
          <a:p>
            <a:pPr marL="0" indent="0">
              <a:buFontTx/>
              <a:buNone/>
            </a:pPr>
            <a:endParaRPr lang="sv-SE" sz="2000" b="0" kern="0" dirty="0" smtClean="0"/>
          </a:p>
          <a:p>
            <a:pPr marL="0" indent="0">
              <a:buFontTx/>
              <a:buNone/>
            </a:pPr>
            <a:r>
              <a:rPr lang="sv-SE" sz="2000" b="0" kern="0" dirty="0" smtClean="0">
                <a:latin typeface="Calibri" panose="020F0502020204030204" pitchFamily="34" charset="0"/>
              </a:rPr>
              <a:t>Import</a:t>
            </a:r>
          </a:p>
          <a:p>
            <a:pPr marL="0" indent="0">
              <a:buFontTx/>
              <a:buNone/>
            </a:pPr>
            <a:endParaRPr lang="sv-SE" sz="2000" b="0" kern="0" dirty="0"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sv-SE" sz="2000" b="0" kern="0" dirty="0" smtClean="0">
                <a:latin typeface="Calibri" panose="020F0502020204030204" pitchFamily="34" charset="0"/>
              </a:rPr>
              <a:t>Export</a:t>
            </a:r>
          </a:p>
          <a:p>
            <a:pPr marL="0" indent="0">
              <a:buFontTx/>
              <a:buNone/>
            </a:pPr>
            <a:endParaRPr lang="sv-SE" sz="2000" b="0" kern="0" dirty="0"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sv-SE" sz="2000" b="0" kern="0" dirty="0" smtClean="0">
                <a:latin typeface="Calibri" panose="020F0502020204030204" pitchFamily="34" charset="0"/>
              </a:rPr>
              <a:t>Tulldeklaration</a:t>
            </a:r>
          </a:p>
          <a:p>
            <a:pPr marL="0" indent="0">
              <a:buFontTx/>
              <a:buNone/>
            </a:pPr>
            <a:endParaRPr lang="sv-SE" sz="2000" b="0" kern="0" dirty="0"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sv-SE" sz="2000" b="0" kern="0" dirty="0" smtClean="0">
                <a:latin typeface="Calibri" panose="020F0502020204030204" pitchFamily="34" charset="0"/>
              </a:rPr>
              <a:t>Tullverket</a:t>
            </a:r>
          </a:p>
          <a:p>
            <a:pPr marL="0" indent="0">
              <a:buFontTx/>
              <a:buNone/>
            </a:pPr>
            <a:endParaRPr lang="sv-SE" sz="1800" b="0" kern="0" dirty="0"/>
          </a:p>
        </p:txBody>
      </p:sp>
    </p:spTree>
    <p:extLst>
      <p:ext uri="{BB962C8B-B14F-4D97-AF65-F5344CB8AC3E}">
        <p14:creationId xmlns:p14="http://schemas.microsoft.com/office/powerpoint/2010/main" val="16301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34014"/>
            <a:ext cx="7772400" cy="1143000"/>
          </a:xfrm>
        </p:spPr>
        <p:txBody>
          <a:bodyPr/>
          <a:lstStyle/>
          <a:p>
            <a:pPr algn="ctr"/>
            <a:r>
              <a:rPr lang="sv-SE" dirty="0" smtClean="0"/>
              <a:t>Vad gäller för min vara?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 bwMode="auto">
          <a:xfrm>
            <a:off x="0" y="1556792"/>
            <a:ext cx="9144000" cy="432048"/>
          </a:xfrm>
          <a:prstGeom prst="rect">
            <a:avLst/>
          </a:prstGeom>
          <a:solidFill>
            <a:srgbClr val="2A38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99592" y="1556792"/>
            <a:ext cx="3528392" cy="4392488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 smtClean="0">
                <a:solidFill>
                  <a:schemeClr val="bg1"/>
                </a:solidFill>
              </a:rPr>
              <a:t>Varukod</a:t>
            </a:r>
          </a:p>
          <a:p>
            <a:pPr marL="0" indent="0">
              <a:buNone/>
            </a:pPr>
            <a:endParaRPr lang="sv-S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sz="2000" dirty="0">
                <a:latin typeface="Calibri" panose="020F0502020204030204" pitchFamily="34" charset="0"/>
              </a:rPr>
              <a:t>Betala rätt tull, skatt och andra avgifter vid import</a:t>
            </a:r>
          </a:p>
          <a:p>
            <a:pPr marL="0" indent="0">
              <a:buNone/>
            </a:pPr>
            <a:endParaRPr lang="sv-SE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000" dirty="0" smtClean="0">
                <a:latin typeface="Calibri" panose="020F0502020204030204" pitchFamily="34" charset="0"/>
              </a:rPr>
              <a:t>Importera/exportera </a:t>
            </a:r>
            <a:r>
              <a:rPr lang="sv-SE" sz="2000" dirty="0">
                <a:latin typeface="Calibri" panose="020F0502020204030204" pitchFamily="34" charset="0"/>
              </a:rPr>
              <a:t>enligt rätt tullbestämmelser</a:t>
            </a:r>
          </a:p>
          <a:p>
            <a:pPr marL="0" indent="0">
              <a:buNone/>
            </a:pPr>
            <a:endParaRPr lang="sv-SE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000" dirty="0">
                <a:latin typeface="Calibri" panose="020F0502020204030204" pitchFamily="34" charset="0"/>
              </a:rPr>
              <a:t>Rätt statistik vid import och export</a:t>
            </a:r>
            <a:endParaRPr lang="sv-SE" sz="2000" dirty="0"/>
          </a:p>
          <a:p>
            <a:pPr marL="0" indent="0">
              <a:buNone/>
            </a:pPr>
            <a:endParaRPr lang="sv-SE" sz="2000" dirty="0">
              <a:solidFill>
                <a:schemeClr val="tx1"/>
              </a:solidFill>
            </a:endParaRPr>
          </a:p>
        </p:txBody>
      </p:sp>
      <p:sp>
        <p:nvSpPr>
          <p:cNvPr id="8" name="Platshållare för innehåll 5"/>
          <p:cNvSpPr txBox="1">
            <a:spLocks/>
          </p:cNvSpPr>
          <p:nvPr/>
        </p:nvSpPr>
        <p:spPr bwMode="auto">
          <a:xfrm>
            <a:off x="5220072" y="1556792"/>
            <a:ext cx="345638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A38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800">
                <a:solidFill>
                  <a:srgbClr val="2A3860"/>
                </a:solidFill>
                <a:latin typeface="+mn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rgbClr val="2A386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2A386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sv-SE" sz="2200" b="0" kern="0" dirty="0" smtClean="0">
                <a:solidFill>
                  <a:schemeClr val="bg1"/>
                </a:solidFill>
              </a:rPr>
              <a:t>Taric Söksystem</a:t>
            </a:r>
            <a:endParaRPr lang="sv-SE" sz="1800" b="0" kern="0" dirty="0" smtClean="0"/>
          </a:p>
          <a:p>
            <a:pPr marL="0" indent="0">
              <a:buNone/>
            </a:pPr>
            <a:r>
              <a:rPr lang="sv-SE" sz="1800" b="0" kern="0" dirty="0" smtClean="0">
                <a:solidFill>
                  <a:schemeClr val="bg1"/>
                </a:solidFill>
              </a:rPr>
              <a:t>Varuförteckning</a:t>
            </a:r>
          </a:p>
          <a:p>
            <a:pPr marL="0" indent="0">
              <a:buNone/>
            </a:pPr>
            <a:r>
              <a:rPr lang="sv-SE" sz="2000" b="0" kern="0" dirty="0" smtClean="0">
                <a:latin typeface="Calibri" panose="020F0502020204030204" pitchFamily="34" charset="0"/>
              </a:rPr>
              <a:t>En varuförteckning med information om:</a:t>
            </a:r>
          </a:p>
          <a:p>
            <a:pPr marL="0" indent="0">
              <a:buNone/>
            </a:pPr>
            <a:endParaRPr lang="sv-SE" sz="2000" b="0" kern="0" dirty="0" smtClean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sv-SE" sz="2000" b="0" kern="0" dirty="0" smtClean="0">
                <a:latin typeface="Calibri" panose="020F0502020204030204" pitchFamily="34" charset="0"/>
              </a:rPr>
              <a:t>varukoder</a:t>
            </a:r>
          </a:p>
          <a:p>
            <a:pPr>
              <a:buFontTx/>
              <a:buChar char="-"/>
            </a:pPr>
            <a:r>
              <a:rPr lang="sv-SE" sz="2000" b="0" kern="0" dirty="0" smtClean="0">
                <a:latin typeface="Calibri" panose="020F0502020204030204" pitchFamily="34" charset="0"/>
              </a:rPr>
              <a:t>tullsatser</a:t>
            </a:r>
          </a:p>
          <a:p>
            <a:pPr>
              <a:buFontTx/>
              <a:buChar char="-"/>
            </a:pPr>
            <a:r>
              <a:rPr lang="sv-SE" sz="2000" b="0" kern="0" dirty="0" smtClean="0">
                <a:latin typeface="Calibri" panose="020F0502020204030204" pitchFamily="34" charset="0"/>
              </a:rPr>
              <a:t>tullbestämmelser</a:t>
            </a:r>
          </a:p>
          <a:p>
            <a:pPr>
              <a:buFontTx/>
              <a:buChar char="-"/>
            </a:pPr>
            <a:r>
              <a:rPr lang="sv-SE" sz="2000" b="0" kern="0" dirty="0" smtClean="0">
                <a:latin typeface="Calibri" panose="020F0502020204030204" pitchFamily="34" charset="0"/>
              </a:rPr>
              <a:t>växelkurser</a:t>
            </a:r>
          </a:p>
          <a:p>
            <a:pPr marL="0" indent="0">
              <a:buNone/>
            </a:pPr>
            <a:r>
              <a:rPr lang="sv-SE" sz="2000" b="0" kern="0" dirty="0" smtClean="0">
                <a:latin typeface="Calibri" panose="020F0502020204030204" pitchFamily="34" charset="0"/>
              </a:rPr>
              <a:t>  </a:t>
            </a:r>
          </a:p>
          <a:p>
            <a:pPr marL="0" indent="0">
              <a:buFontTx/>
              <a:buNone/>
            </a:pPr>
            <a:endParaRPr lang="sv-SE" sz="1800" b="0" kern="0" dirty="0"/>
          </a:p>
        </p:txBody>
      </p:sp>
    </p:spTree>
    <p:extLst>
      <p:ext uri="{BB962C8B-B14F-4D97-AF65-F5344CB8AC3E}">
        <p14:creationId xmlns:p14="http://schemas.microsoft.com/office/powerpoint/2010/main" val="31992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34014"/>
            <a:ext cx="7772400" cy="1143000"/>
          </a:xfrm>
        </p:spPr>
        <p:txBody>
          <a:bodyPr/>
          <a:lstStyle/>
          <a:p>
            <a:pPr algn="ctr"/>
            <a:r>
              <a:rPr lang="sv-SE" dirty="0" smtClean="0"/>
              <a:t>Tillstånd eller licens?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 bwMode="auto">
          <a:xfrm>
            <a:off x="0" y="1556792"/>
            <a:ext cx="9144000" cy="432048"/>
          </a:xfrm>
          <a:prstGeom prst="rect">
            <a:avLst/>
          </a:prstGeom>
          <a:solidFill>
            <a:srgbClr val="2A38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251520" y="1556792"/>
            <a:ext cx="3024336" cy="4392488"/>
          </a:xfrm>
        </p:spPr>
        <p:txBody>
          <a:bodyPr/>
          <a:lstStyle/>
          <a:p>
            <a:pPr marL="0" indent="0">
              <a:buNone/>
            </a:pPr>
            <a:r>
              <a:rPr lang="sv-SE" sz="2200" dirty="0" smtClean="0">
                <a:solidFill>
                  <a:schemeClr val="bg1"/>
                </a:solidFill>
              </a:rPr>
              <a:t>Handelspolitik</a:t>
            </a:r>
          </a:p>
          <a:p>
            <a:pPr marL="0" indent="0">
              <a:buNone/>
            </a:pPr>
            <a:endParaRPr lang="sv-SE" sz="1800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sv-SE" sz="2000" dirty="0">
                <a:latin typeface="Calibri" panose="020F0502020204030204" pitchFamily="34" charset="0"/>
              </a:rPr>
              <a:t>J</a:t>
            </a:r>
            <a:r>
              <a:rPr lang="sv-SE" sz="2000" dirty="0" smtClean="0">
                <a:latin typeface="Calibri" panose="020F0502020204030204" pitchFamily="34" charset="0"/>
              </a:rPr>
              <a:t>ordbruksvaror</a:t>
            </a:r>
          </a:p>
          <a:p>
            <a:pPr>
              <a:buFontTx/>
              <a:buChar char="-"/>
            </a:pPr>
            <a:r>
              <a:rPr lang="sv-SE" sz="2000" dirty="0">
                <a:latin typeface="Calibri" panose="020F0502020204030204" pitchFamily="34" charset="0"/>
              </a:rPr>
              <a:t>J</a:t>
            </a:r>
            <a:r>
              <a:rPr lang="sv-SE" sz="2000" dirty="0" smtClean="0">
                <a:latin typeface="Calibri" panose="020F0502020204030204" pitchFamily="34" charset="0"/>
              </a:rPr>
              <a:t>ärn- och stål</a:t>
            </a:r>
          </a:p>
          <a:p>
            <a:pPr>
              <a:buFontTx/>
              <a:buChar char="-"/>
            </a:pPr>
            <a:r>
              <a:rPr lang="sv-SE" sz="2000" dirty="0">
                <a:latin typeface="Calibri" panose="020F0502020204030204" pitchFamily="34" charset="0"/>
              </a:rPr>
              <a:t>T</a:t>
            </a:r>
            <a:r>
              <a:rPr lang="sv-SE" sz="2000" dirty="0" smtClean="0">
                <a:latin typeface="Calibri" panose="020F0502020204030204" pitchFamily="34" charset="0"/>
              </a:rPr>
              <a:t>extilier</a:t>
            </a:r>
            <a:endParaRPr lang="sv-SE" sz="2000" dirty="0"/>
          </a:p>
        </p:txBody>
      </p:sp>
      <p:sp>
        <p:nvSpPr>
          <p:cNvPr id="7" name="Platshållare för innehåll 5"/>
          <p:cNvSpPr txBox="1">
            <a:spLocks/>
          </p:cNvSpPr>
          <p:nvPr/>
        </p:nvSpPr>
        <p:spPr bwMode="auto">
          <a:xfrm>
            <a:off x="2987824" y="1531394"/>
            <a:ext cx="590465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A38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800">
                <a:solidFill>
                  <a:srgbClr val="2A3860"/>
                </a:solidFill>
                <a:latin typeface="+mn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rgbClr val="2A386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2A386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sv-SE" sz="2200" b="0" kern="0" dirty="0" smtClean="0">
                <a:solidFill>
                  <a:schemeClr val="bg1"/>
                </a:solidFill>
              </a:rPr>
              <a:t>Miljö, säkerhet, hälsa</a:t>
            </a:r>
          </a:p>
          <a:p>
            <a:pPr marL="0" indent="0">
              <a:buFontTx/>
              <a:buNone/>
            </a:pPr>
            <a:endParaRPr lang="sv-SE" sz="1800" b="0" kern="0" dirty="0" smtClean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sv-SE" sz="2000" b="0" kern="0" dirty="0" smtClean="0">
                <a:latin typeface="Calibri" panose="020F0502020204030204" pitchFamily="34" charset="0"/>
              </a:rPr>
              <a:t>Immaterialrätt</a:t>
            </a:r>
          </a:p>
          <a:p>
            <a:pPr>
              <a:buFontTx/>
              <a:buChar char="-"/>
            </a:pPr>
            <a:r>
              <a:rPr lang="sv-SE" sz="2000" b="0" kern="0" dirty="0" smtClean="0">
                <a:latin typeface="Calibri" panose="020F0502020204030204" pitchFamily="34" charset="0"/>
              </a:rPr>
              <a:t>Produktsäkerhet </a:t>
            </a:r>
          </a:p>
          <a:p>
            <a:pPr>
              <a:buFontTx/>
              <a:buChar char="-"/>
            </a:pPr>
            <a:r>
              <a:rPr lang="sv-SE" sz="2000" b="0" kern="0" dirty="0" smtClean="0">
                <a:latin typeface="Calibri" panose="020F0502020204030204" pitchFamily="34" charset="0"/>
              </a:rPr>
              <a:t>Djur &amp; växter</a:t>
            </a:r>
          </a:p>
          <a:p>
            <a:pPr>
              <a:buFontTx/>
              <a:buChar char="-"/>
            </a:pPr>
            <a:r>
              <a:rPr lang="sv-SE" sz="2000" b="0" kern="0" dirty="0" smtClean="0">
                <a:latin typeface="Calibri" panose="020F0502020204030204" pitchFamily="34" charset="0"/>
              </a:rPr>
              <a:t>Kemikalier</a:t>
            </a:r>
          </a:p>
          <a:p>
            <a:pPr>
              <a:buFontTx/>
              <a:buChar char="-"/>
            </a:pPr>
            <a:r>
              <a:rPr lang="sv-SE" sz="2000" b="0" kern="0" dirty="0" smtClean="0">
                <a:latin typeface="Calibri" panose="020F0502020204030204" pitchFamily="34" charset="0"/>
              </a:rPr>
              <a:t>Läkemedel</a:t>
            </a:r>
          </a:p>
          <a:p>
            <a:pPr>
              <a:buFontTx/>
              <a:buChar char="-"/>
            </a:pPr>
            <a:r>
              <a:rPr lang="sv-SE" sz="2000" b="0" kern="0" dirty="0">
                <a:latin typeface="Calibri" panose="020F0502020204030204" pitchFamily="34" charset="0"/>
              </a:rPr>
              <a:t>Kulturföremål</a:t>
            </a:r>
          </a:p>
          <a:p>
            <a:pPr>
              <a:buFontTx/>
              <a:buChar char="-"/>
            </a:pPr>
            <a:r>
              <a:rPr lang="sv-SE" sz="2000" b="0" kern="0" dirty="0" smtClean="0">
                <a:latin typeface="Calibri" panose="020F0502020204030204" pitchFamily="34" charset="0"/>
              </a:rPr>
              <a:t>Avfall</a:t>
            </a:r>
          </a:p>
          <a:p>
            <a:pPr>
              <a:buFontTx/>
              <a:buChar char="-"/>
            </a:pPr>
            <a:r>
              <a:rPr lang="sv-SE" sz="2000" b="0" kern="0" dirty="0" smtClean="0">
                <a:latin typeface="Calibri" panose="020F0502020204030204" pitchFamily="34" charset="0"/>
              </a:rPr>
              <a:t>Krigsmateriel</a:t>
            </a:r>
          </a:p>
          <a:p>
            <a:pPr>
              <a:buFontTx/>
              <a:buChar char="-"/>
            </a:pPr>
            <a:r>
              <a:rPr lang="sv-SE" sz="2000" b="0" kern="0" dirty="0" smtClean="0">
                <a:latin typeface="Calibri" panose="020F0502020204030204" pitchFamily="34" charset="0"/>
              </a:rPr>
              <a:t>PDA </a:t>
            </a:r>
            <a:r>
              <a:rPr lang="sv-SE" sz="1600" b="0" kern="0" dirty="0" smtClean="0">
                <a:latin typeface="Calibri" panose="020F0502020204030204" pitchFamily="34" charset="0"/>
              </a:rPr>
              <a:t>(</a:t>
            </a:r>
            <a:r>
              <a:rPr lang="sv-SE" sz="1600" b="0" i="1" kern="0" dirty="0" smtClean="0">
                <a:latin typeface="Calibri" panose="020F0502020204030204" pitchFamily="34" charset="0"/>
              </a:rPr>
              <a:t>produkter med dubbla användningsområden)</a:t>
            </a:r>
          </a:p>
          <a:p>
            <a:pPr>
              <a:buFontTx/>
              <a:buChar char="-"/>
            </a:pPr>
            <a:r>
              <a:rPr lang="sv-SE" sz="2000" b="0" kern="0" dirty="0" smtClean="0">
                <a:latin typeface="Calibri" panose="020F0502020204030204" pitchFamily="34" charset="0"/>
              </a:rPr>
              <a:t>Utrotningshotade djur / växter</a:t>
            </a:r>
            <a:endParaRPr lang="sv-SE" sz="2000" b="0" kern="0" dirty="0"/>
          </a:p>
        </p:txBody>
      </p:sp>
      <p:sp>
        <p:nvSpPr>
          <p:cNvPr id="9" name="Platshållare för innehåll 5"/>
          <p:cNvSpPr txBox="1">
            <a:spLocks/>
          </p:cNvSpPr>
          <p:nvPr/>
        </p:nvSpPr>
        <p:spPr bwMode="auto">
          <a:xfrm>
            <a:off x="6300192" y="1556792"/>
            <a:ext cx="223224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A38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800">
                <a:solidFill>
                  <a:srgbClr val="2A3860"/>
                </a:solidFill>
                <a:latin typeface="+mn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rgbClr val="2A386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2A386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sv-SE" sz="2200" b="0" kern="0" dirty="0" smtClean="0">
                <a:solidFill>
                  <a:schemeClr val="bg1"/>
                </a:solidFill>
              </a:rPr>
              <a:t>Politik</a:t>
            </a:r>
          </a:p>
          <a:p>
            <a:pPr marL="0" indent="0">
              <a:buFontTx/>
              <a:buNone/>
            </a:pPr>
            <a:endParaRPr lang="sv-SE" sz="1800" b="0" kern="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sv-SE" sz="2000" b="0" kern="0" dirty="0" smtClean="0">
                <a:latin typeface="Calibri" panose="020F0502020204030204" pitchFamily="34" charset="0"/>
              </a:rPr>
              <a:t>Sanktioner mot vissa länder</a:t>
            </a:r>
            <a:endParaRPr lang="sv-SE" sz="2000" b="0" kern="0" dirty="0"/>
          </a:p>
        </p:txBody>
      </p:sp>
    </p:spTree>
    <p:extLst>
      <p:ext uri="{BB962C8B-B14F-4D97-AF65-F5344CB8AC3E}">
        <p14:creationId xmlns:p14="http://schemas.microsoft.com/office/powerpoint/2010/main" val="35142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dirty="0"/>
              <a:t>Riskbaserat arbetssätt</a:t>
            </a:r>
            <a:br>
              <a:rPr lang="sv-SE" altLang="sv-SE" dirty="0"/>
            </a:br>
            <a:endParaRPr lang="sv-SE" altLang="sv-SE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49809"/>
            <a:ext cx="8280920" cy="3635375"/>
          </a:xfrm>
        </p:spPr>
        <p:txBody>
          <a:bodyPr/>
          <a:lstStyle/>
          <a:p>
            <a:pPr>
              <a:buFontTx/>
              <a:buNone/>
            </a:pPr>
            <a:endParaRPr lang="sv-SE" altLang="sv-SE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altLang="sv-SE" sz="2000" dirty="0" smtClean="0">
                <a:latin typeface="Calibri" panose="020F0502020204030204" pitchFamily="34" charset="0"/>
              </a:rPr>
              <a:t>- </a:t>
            </a:r>
            <a:r>
              <a:rPr lang="sv-SE" altLang="sv-SE" dirty="0" smtClean="0">
                <a:latin typeface="Calibri" panose="020F0502020204030204" pitchFamily="34" charset="0"/>
              </a:rPr>
              <a:t>Information </a:t>
            </a:r>
            <a:r>
              <a:rPr lang="sv-SE" altLang="sv-SE" dirty="0">
                <a:latin typeface="Calibri" panose="020F0502020204030204" pitchFamily="34" charset="0"/>
              </a:rPr>
              <a:t>från </a:t>
            </a:r>
            <a:r>
              <a:rPr lang="sv-SE" altLang="sv-SE" dirty="0" smtClean="0">
                <a:latin typeface="Calibri" panose="020F0502020204030204" pitchFamily="34" charset="0"/>
              </a:rPr>
              <a:t>marknadskontrollmyndighet:</a:t>
            </a:r>
            <a:endParaRPr lang="sv-SE" altLang="sv-SE" dirty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sv-SE" altLang="sv-SE" dirty="0">
                <a:latin typeface="Calibri" panose="020F0502020204030204" pitchFamily="34" charset="0"/>
              </a:rPr>
              <a:t>	</a:t>
            </a:r>
            <a:r>
              <a:rPr lang="sv-SE" altLang="sv-SE" dirty="0" smtClean="0">
                <a:latin typeface="Calibri" panose="020F0502020204030204" pitchFamily="34" charset="0"/>
              </a:rPr>
              <a:t>	</a:t>
            </a:r>
            <a:r>
              <a:rPr lang="sv-SE" altLang="sv-SE" sz="2000" dirty="0" smtClean="0">
                <a:latin typeface="Calibri" panose="020F0502020204030204" pitchFamily="34" charset="0"/>
              </a:rPr>
              <a:t>- varukod?</a:t>
            </a:r>
            <a:endParaRPr lang="sv-SE" altLang="sv-SE" sz="2000" dirty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sv-SE" altLang="sv-SE" sz="2000" dirty="0">
                <a:latin typeface="Calibri" panose="020F0502020204030204" pitchFamily="34" charset="0"/>
              </a:rPr>
              <a:t>	</a:t>
            </a:r>
            <a:r>
              <a:rPr lang="sv-SE" altLang="sv-SE" sz="2000" dirty="0" smtClean="0">
                <a:latin typeface="Calibri" panose="020F0502020204030204" pitchFamily="34" charset="0"/>
              </a:rPr>
              <a:t>	- </a:t>
            </a:r>
            <a:r>
              <a:rPr lang="sv-SE" altLang="sv-SE" sz="2000" dirty="0">
                <a:latin typeface="Calibri" panose="020F0502020204030204" pitchFamily="34" charset="0"/>
              </a:rPr>
              <a:t>vilken risk är förknippad med </a:t>
            </a:r>
            <a:r>
              <a:rPr lang="sv-SE" altLang="sv-SE" sz="2000" dirty="0" smtClean="0">
                <a:latin typeface="Calibri" panose="020F0502020204030204" pitchFamily="34" charset="0"/>
              </a:rPr>
              <a:t>produkten?</a:t>
            </a:r>
            <a:endParaRPr lang="sv-SE" altLang="sv-SE" sz="2000" dirty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sv-SE" altLang="sv-SE" sz="2000" dirty="0">
                <a:latin typeface="Calibri" panose="020F0502020204030204" pitchFamily="34" charset="0"/>
              </a:rPr>
              <a:t>	</a:t>
            </a:r>
            <a:r>
              <a:rPr lang="sv-SE" altLang="sv-SE" sz="2000" dirty="0" smtClean="0">
                <a:latin typeface="Calibri" panose="020F0502020204030204" pitchFamily="34" charset="0"/>
              </a:rPr>
              <a:t>	- </a:t>
            </a:r>
            <a:r>
              <a:rPr lang="sv-SE" altLang="sv-SE" sz="2000" dirty="0">
                <a:latin typeface="Calibri" panose="020F0502020204030204" pitchFamily="34" charset="0"/>
              </a:rPr>
              <a:t>ytterligare </a:t>
            </a:r>
            <a:r>
              <a:rPr lang="sv-SE" altLang="sv-SE" sz="2000" dirty="0" smtClean="0">
                <a:latin typeface="Calibri" panose="020F0502020204030204" pitchFamily="34" charset="0"/>
              </a:rPr>
              <a:t>riskkriterier? </a:t>
            </a:r>
          </a:p>
          <a:p>
            <a:pPr>
              <a:buFontTx/>
              <a:buNone/>
            </a:pPr>
            <a:r>
              <a:rPr lang="sv-SE" altLang="sv-SE" dirty="0">
                <a:latin typeface="Calibri" panose="020F0502020204030204" pitchFamily="34" charset="0"/>
              </a:rPr>
              <a:t>	</a:t>
            </a:r>
            <a:endParaRPr lang="sv-SE" altLang="sv-SE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altLang="sv-SE" dirty="0" smtClean="0">
                <a:latin typeface="Calibri" panose="020F0502020204030204" pitchFamily="34" charset="0"/>
              </a:rPr>
              <a:t>- Informationsöverföring till Tullverket:</a:t>
            </a:r>
          </a:p>
          <a:p>
            <a:pPr marL="0" indent="0">
              <a:buNone/>
            </a:pPr>
            <a:r>
              <a:rPr lang="sv-SE" altLang="sv-SE" dirty="0" smtClean="0">
                <a:latin typeface="Calibri" panose="020F0502020204030204" pitchFamily="34" charset="0"/>
              </a:rPr>
              <a:t>	- </a:t>
            </a:r>
            <a:r>
              <a:rPr lang="sv-SE" altLang="sv-SE" sz="2000" dirty="0" smtClean="0">
                <a:latin typeface="Calibri" panose="020F0502020204030204" pitchFamily="34" charset="0"/>
              </a:rPr>
              <a:t>RIF </a:t>
            </a:r>
            <a:r>
              <a:rPr lang="sv-SE" altLang="sv-SE" sz="2000" dirty="0">
                <a:latin typeface="Calibri" panose="020F0502020204030204" pitchFamily="34" charset="0"/>
              </a:rPr>
              <a:t>(Risk Information Form)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altLang="sv-SE" sz="2000" dirty="0" smtClean="0">
                <a:latin typeface="Calibri" panose="020F0502020204030204" pitchFamily="34" charset="0"/>
              </a:rPr>
              <a:t>	- RAPEX </a:t>
            </a:r>
            <a:r>
              <a:rPr lang="sv-SE" altLang="sv-SE" sz="2000" dirty="0">
                <a:latin typeface="Calibri" panose="020F0502020204030204" pitchFamily="34" charset="0"/>
              </a:rPr>
              <a:t>(Rapid Alert System)</a:t>
            </a:r>
          </a:p>
          <a:p>
            <a:pPr>
              <a:buFontTx/>
              <a:buNone/>
            </a:pPr>
            <a:endParaRPr lang="sv-SE" altLang="sv-SE" sz="2000" dirty="0" smtClean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endParaRPr lang="sv-SE" altLang="sv-SE" sz="2000" dirty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endParaRPr lang="sv-SE" altLang="sv-SE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pPr algn="ctr"/>
            <a:r>
              <a:rPr lang="sv-SE" altLang="sv-SE" dirty="0" smtClean="0"/>
              <a:t>www.tullverket.se</a:t>
            </a:r>
            <a:r>
              <a:rPr lang="sv-SE" altLang="sv-SE" dirty="0"/>
              <a:t/>
            </a:r>
            <a:br>
              <a:rPr lang="sv-SE" altLang="sv-SE" dirty="0"/>
            </a:br>
            <a:endParaRPr lang="sv-SE" altLang="sv-SE" dirty="0"/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27" y="1196752"/>
            <a:ext cx="5786393" cy="4663354"/>
          </a:xfrm>
        </p:spPr>
      </p:pic>
    </p:spTree>
    <p:extLst>
      <p:ext uri="{BB962C8B-B14F-4D97-AF65-F5344CB8AC3E}">
        <p14:creationId xmlns:p14="http://schemas.microsoft.com/office/powerpoint/2010/main" val="5016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73832"/>
            <a:ext cx="8640960" cy="1143000"/>
          </a:xfrm>
        </p:spPr>
        <p:txBody>
          <a:bodyPr/>
          <a:lstStyle/>
          <a:p>
            <a:r>
              <a:rPr lang="sv-SE" altLang="sv-SE" dirty="0"/>
              <a:t>Rådets </a:t>
            </a:r>
            <a:r>
              <a:rPr lang="sv-SE" altLang="sv-SE" dirty="0" smtClean="0"/>
              <a:t>förordning (EG</a:t>
            </a:r>
            <a:r>
              <a:rPr lang="sv-SE" altLang="sv-SE" dirty="0"/>
              <a:t>) nr 765/2008</a:t>
            </a:r>
            <a:r>
              <a:rPr lang="sv-SE" altLang="sv-SE" sz="3200" dirty="0" smtClean="0"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sv-SE" altLang="sv-SE" sz="3200" dirty="0" smtClean="0">
                <a:latin typeface="Calibri" panose="020F0502020204030204" pitchFamily="34" charset="0"/>
                <a:ea typeface="+mn-ea"/>
                <a:cs typeface="+mn-cs"/>
              </a:rPr>
            </a:br>
            <a:r>
              <a:rPr lang="sv-SE" altLang="sv-SE" sz="2800" dirty="0"/>
              <a:t>Art </a:t>
            </a:r>
            <a:r>
              <a:rPr lang="sv-SE" altLang="sv-SE" sz="2800" dirty="0" smtClean="0"/>
              <a:t>27.3</a:t>
            </a:r>
            <a:r>
              <a:rPr lang="sv-SE" altLang="sv-SE" sz="2800" dirty="0"/>
              <a:t/>
            </a:r>
            <a:br>
              <a:rPr lang="sv-SE" altLang="sv-SE" sz="2800" dirty="0"/>
            </a:br>
            <a:endParaRPr lang="sv-SE" altLang="sv-SE" sz="2800" dirty="0"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69889"/>
            <a:ext cx="7772400" cy="363537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sv-SE" altLang="sv-SE" sz="2000" dirty="0">
                <a:latin typeface="Calibri" panose="020F0502020204030204" pitchFamily="34" charset="0"/>
              </a:rPr>
              <a:t>Ger </a:t>
            </a:r>
            <a:r>
              <a:rPr lang="sv-SE" altLang="sv-SE" sz="2000" dirty="0" smtClean="0">
                <a:latin typeface="Calibri" panose="020F0502020204030204" pitchFamily="34" charset="0"/>
              </a:rPr>
              <a:t>Tullverket befogenhet </a:t>
            </a:r>
            <a:r>
              <a:rPr lang="sv-SE" altLang="sv-SE" sz="2000" dirty="0">
                <a:latin typeface="Calibri" panose="020F0502020204030204" pitchFamily="34" charset="0"/>
              </a:rPr>
              <a:t>att skjuta upp övergången till fri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altLang="sv-SE" sz="2000" dirty="0">
                <a:latin typeface="Calibri" panose="020F0502020204030204" pitchFamily="34" charset="0"/>
              </a:rPr>
              <a:t>omsättning vid misstanke om </a:t>
            </a:r>
            <a:r>
              <a:rPr lang="sv-SE" altLang="sv-SE" sz="2000" dirty="0" smtClean="0">
                <a:latin typeface="Calibri" panose="020F0502020204030204" pitchFamily="34" charset="0"/>
              </a:rPr>
              <a:t>att produkten:</a:t>
            </a:r>
            <a:endParaRPr lang="sv-SE" altLang="sv-SE" sz="20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sv-SE" altLang="sv-SE" sz="20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sv-SE" altLang="sv-SE" sz="2000" dirty="0" smtClean="0">
                <a:latin typeface="Calibri" panose="020F0502020204030204" pitchFamily="34" charset="0"/>
              </a:rPr>
              <a:t>utgör </a:t>
            </a:r>
            <a:r>
              <a:rPr lang="sv-SE" altLang="sv-SE" sz="2000" dirty="0">
                <a:latin typeface="Calibri" panose="020F0502020204030204" pitchFamily="34" charset="0"/>
              </a:rPr>
              <a:t>en allvarlig risk för miljö, hälsa eller säkerhet </a:t>
            </a:r>
            <a:r>
              <a:rPr lang="sv-SE" altLang="sv-SE" sz="2000" dirty="0" smtClean="0">
                <a:latin typeface="Calibri" panose="020F0502020204030204" pitchFamily="34" charset="0"/>
              </a:rPr>
              <a:t/>
            </a:r>
            <a:br>
              <a:rPr lang="sv-SE" altLang="sv-SE" sz="2000" dirty="0" smtClean="0">
                <a:latin typeface="Calibri" panose="020F0502020204030204" pitchFamily="34" charset="0"/>
              </a:rPr>
            </a:br>
            <a:r>
              <a:rPr lang="sv-SE" altLang="sv-SE" sz="2000" dirty="0" smtClean="0">
                <a:latin typeface="Calibri" panose="020F0502020204030204" pitchFamily="34" charset="0"/>
              </a:rPr>
              <a:t> </a:t>
            </a:r>
            <a:endParaRPr lang="sv-SE" altLang="sv-SE" sz="20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sv-SE" altLang="sv-SE" sz="2000" dirty="0" smtClean="0">
                <a:latin typeface="Calibri" panose="020F0502020204030204" pitchFamily="34" charset="0"/>
              </a:rPr>
              <a:t>saknar den </a:t>
            </a:r>
            <a:r>
              <a:rPr lang="sv-SE" altLang="sv-SE" sz="2000" dirty="0">
                <a:latin typeface="Calibri" panose="020F0502020204030204" pitchFamily="34" charset="0"/>
              </a:rPr>
              <a:t>dokumentation som krävs enligt </a:t>
            </a:r>
            <a:r>
              <a:rPr lang="sv-SE" altLang="sv-SE" sz="2000" dirty="0" smtClean="0">
                <a:latin typeface="Calibri" panose="020F0502020204030204" pitchFamily="34" charset="0"/>
              </a:rPr>
              <a:t>regelverket</a:t>
            </a:r>
            <a:br>
              <a:rPr lang="sv-SE" altLang="sv-SE" sz="2000" dirty="0" smtClean="0">
                <a:latin typeface="Calibri" panose="020F0502020204030204" pitchFamily="34" charset="0"/>
              </a:rPr>
            </a:br>
            <a:endParaRPr lang="sv-SE" altLang="sv-SE" sz="20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sv-SE" altLang="sv-SE" sz="2000" dirty="0" smtClean="0">
                <a:latin typeface="Calibri" panose="020F0502020204030204" pitchFamily="34" charset="0"/>
              </a:rPr>
              <a:t>är </a:t>
            </a:r>
            <a:r>
              <a:rPr lang="sv-SE" altLang="sv-SE" sz="2000" dirty="0">
                <a:latin typeface="Calibri" panose="020F0502020204030204" pitchFamily="34" charset="0"/>
              </a:rPr>
              <a:t>märkt med falsk eller vilseledande CE-märkning</a:t>
            </a:r>
          </a:p>
        </p:txBody>
      </p:sp>
    </p:spTree>
    <p:extLst>
      <p:ext uri="{BB962C8B-B14F-4D97-AF65-F5344CB8AC3E}">
        <p14:creationId xmlns:p14="http://schemas.microsoft.com/office/powerpoint/2010/main" val="35025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sv-SE" altLang="sv-SE" dirty="0"/>
              <a:t>Samverkansmodell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sv-SE" altLang="sv-SE" sz="2000" dirty="0" smtClean="0">
                <a:latin typeface="Calibri" panose="020F0502020204030204" pitchFamily="34" charset="0"/>
              </a:rPr>
              <a:t>Samverkan mellan </a:t>
            </a:r>
            <a:r>
              <a:rPr lang="sv-SE" altLang="sv-SE" sz="2000" dirty="0">
                <a:latin typeface="Calibri" panose="020F0502020204030204" pitchFamily="34" charset="0"/>
              </a:rPr>
              <a:t>marknadskontrollmyndighet och </a:t>
            </a:r>
            <a:r>
              <a:rPr lang="sv-SE" altLang="sv-SE" sz="2000" dirty="0" smtClean="0">
                <a:latin typeface="Calibri" panose="020F0502020204030204" pitchFamily="34" charset="0"/>
              </a:rPr>
              <a:t>Tullverket</a:t>
            </a:r>
            <a:br>
              <a:rPr lang="sv-SE" altLang="sv-SE" sz="2000" dirty="0" smtClean="0">
                <a:latin typeface="Calibri" panose="020F0502020204030204" pitchFamily="34" charset="0"/>
              </a:rPr>
            </a:br>
            <a:endParaRPr lang="sv-SE" altLang="sv-SE" sz="20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sv-SE" altLang="sv-SE" sz="2000" dirty="0" smtClean="0">
                <a:latin typeface="Calibri" panose="020F0502020204030204" pitchFamily="34" charset="0"/>
              </a:rPr>
              <a:t>Ansvarsfördelning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sv-SE" altLang="sv-SE" sz="20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sv-SE" altLang="sv-SE" sz="2000" dirty="0">
                <a:latin typeface="Calibri" panose="020F0502020204030204" pitchFamily="34" charset="0"/>
              </a:rPr>
              <a:t>Marknadskontrollrådet</a:t>
            </a:r>
            <a:br>
              <a:rPr lang="sv-SE" altLang="sv-SE" sz="2000" dirty="0">
                <a:latin typeface="Calibri" panose="020F0502020204030204" pitchFamily="34" charset="0"/>
              </a:rPr>
            </a:br>
            <a:endParaRPr lang="sv-SE" altLang="sv-SE" sz="20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sv-SE" altLang="sv-SE" sz="2000" dirty="0">
              <a:latin typeface="Calibri" panose="020F0502020204030204" pitchFamily="34" charset="0"/>
            </a:endParaRPr>
          </a:p>
          <a:p>
            <a:endParaRPr lang="sv-SE" altLang="sv-SE" dirty="0">
              <a:solidFill>
                <a:schemeClr val="accent2"/>
              </a:solidFill>
            </a:endParaRPr>
          </a:p>
          <a:p>
            <a:endParaRPr lang="sv-SE" altLang="sv-SE" dirty="0">
              <a:solidFill>
                <a:schemeClr val="accent2"/>
              </a:solidFill>
            </a:endParaRPr>
          </a:p>
          <a:p>
            <a:endParaRPr lang="sv-SE" altLang="sv-S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672"/>
            <a:ext cx="7772400" cy="1143000"/>
          </a:xfrm>
        </p:spPr>
        <p:txBody>
          <a:bodyPr/>
          <a:lstStyle/>
          <a:p>
            <a:pPr algn="ctr"/>
            <a:r>
              <a:rPr lang="sv-SE" altLang="sv-SE" dirty="0" smtClean="0"/>
              <a:t>Kontroll av produkter</a:t>
            </a:r>
            <a:endParaRPr lang="sv-SE" altLang="sv-SE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824"/>
            <a:ext cx="7772400" cy="3635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sv-SE" sz="2000" dirty="0">
                <a:latin typeface="Calibri" panose="020F0502020204030204" pitchFamily="34" charset="0"/>
              </a:rPr>
              <a:t>Fysisk och/eller dokumentkontroll</a:t>
            </a:r>
            <a:r>
              <a:rPr lang="sv-SE" altLang="sv-SE" sz="2000" dirty="0" smtClean="0">
                <a:latin typeface="Calibri" panose="020F0502020204030204" pitchFamily="34" charset="0"/>
              </a:rPr>
              <a:t>.</a:t>
            </a:r>
            <a:br>
              <a:rPr lang="sv-SE" altLang="sv-SE" sz="2000" dirty="0" smtClean="0">
                <a:latin typeface="Calibri" panose="020F0502020204030204" pitchFamily="34" charset="0"/>
              </a:rPr>
            </a:br>
            <a:endParaRPr lang="sv-SE" altLang="sv-SE" sz="20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altLang="sv-SE" sz="2000" dirty="0" smtClean="0">
                <a:latin typeface="Calibri" panose="020F0502020204030204" pitchFamily="34" charset="0"/>
              </a:rPr>
              <a:t>Kvarstår misstanke tar Tullverket kontakt med ansvarig marknadskontrollmyndighet för bekräftelse och eventuell vidare åtgärd</a:t>
            </a:r>
            <a:r>
              <a:rPr lang="sv-SE" altLang="sv-SE" sz="2000" dirty="0">
                <a:latin typeface="Calibri" panose="020F0502020204030204" pitchFamily="34" charset="0"/>
              </a:rPr>
              <a:t>. </a:t>
            </a:r>
            <a:endParaRPr lang="sv-SE" altLang="sv-SE" sz="20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sv-SE" altLang="sv-SE" sz="20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altLang="sv-SE" sz="2000" dirty="0" smtClean="0">
                <a:latin typeface="Calibri" panose="020F0502020204030204" pitchFamily="34" charset="0"/>
              </a:rPr>
              <a:t>Marknadskontrollmyndighet </a:t>
            </a:r>
            <a:r>
              <a:rPr lang="sv-SE" altLang="sv-SE" sz="2000" dirty="0">
                <a:latin typeface="Calibri" panose="020F0502020204030204" pitchFamily="34" charset="0"/>
              </a:rPr>
              <a:t>beslutar vad som ska ske med produkten</a:t>
            </a:r>
            <a:r>
              <a:rPr lang="sv-SE" altLang="sv-SE" sz="2000" dirty="0" smtClean="0">
                <a:latin typeface="Calibri" panose="020F0502020204030204" pitchFamily="34" charset="0"/>
              </a:rPr>
              <a:t>.</a:t>
            </a:r>
            <a:br>
              <a:rPr lang="sv-SE" altLang="sv-SE" sz="2000" dirty="0" smtClean="0">
                <a:latin typeface="Calibri" panose="020F0502020204030204" pitchFamily="34" charset="0"/>
              </a:rPr>
            </a:br>
            <a:endParaRPr lang="sv-SE" altLang="sv-SE" sz="20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altLang="sv-SE" sz="2000" dirty="0">
                <a:latin typeface="Calibri" panose="020F0502020204030204" pitchFamily="34" charset="0"/>
              </a:rPr>
              <a:t>Tullverket följer </a:t>
            </a:r>
            <a:r>
              <a:rPr lang="sv-SE" altLang="sv-SE" sz="2000" dirty="0" smtClean="0">
                <a:latin typeface="Calibri" panose="020F0502020204030204" pitchFamily="34" charset="0"/>
              </a:rPr>
              <a:t>marknadskontrollmyndighetens </a:t>
            </a:r>
            <a:r>
              <a:rPr lang="sv-SE" altLang="sv-SE" sz="2000" dirty="0">
                <a:latin typeface="Calibri" panose="020F0502020204030204" pitchFamily="34" charset="0"/>
              </a:rPr>
              <a:t>beslut</a:t>
            </a:r>
            <a:r>
              <a:rPr lang="sv-SE" altLang="sv-SE" sz="2000" dirty="0">
                <a:solidFill>
                  <a:srgbClr val="0000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sv-SE" altLang="sv-SE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sv-SE" altLang="sv-SE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sv-SE" altLang="sv-SE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vit_svensk">
  <a:themeElements>
    <a:clrScheme name="blank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Presentation_vit_svensk</Template>
  <TotalTime>1095</TotalTime>
  <Words>174</Words>
  <Application>Microsoft Office PowerPoint</Application>
  <PresentationFormat>Bildspel på skärmen (4:3)</PresentationFormat>
  <Paragraphs>105</Paragraphs>
  <Slides>11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Times New Roman</vt:lpstr>
      <vt:lpstr>Presentation_vit_svensk</vt:lpstr>
      <vt:lpstr>  Produktsäkerhet - Tullverkets roll vid import från tredje land?  - </vt:lpstr>
      <vt:lpstr>Varuhandel</vt:lpstr>
      <vt:lpstr>Vad gäller för min vara?</vt:lpstr>
      <vt:lpstr>Tillstånd eller licens?</vt:lpstr>
      <vt:lpstr>Riskbaserat arbetssätt </vt:lpstr>
      <vt:lpstr>www.tullverket.se </vt:lpstr>
      <vt:lpstr>Rådets förordning (EG) nr 765/2008 Art 27.3 </vt:lpstr>
      <vt:lpstr>Samverkansmodell</vt:lpstr>
      <vt:lpstr>Kontroll av produkter</vt:lpstr>
      <vt:lpstr>PowerPoint-presentation</vt:lpstr>
      <vt:lpstr>Samverkan med Elsäkerhetsverket</vt:lpstr>
    </vt:vector>
  </TitlesOfParts>
  <Company>Tullverket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öppet hus  Handel med länder utanför EU</dc:title>
  <dc:creator>Sörensen Elena</dc:creator>
  <cp:lastModifiedBy>Maria Pretorius</cp:lastModifiedBy>
  <cp:revision>50</cp:revision>
  <dcterms:created xsi:type="dcterms:W3CDTF">2015-01-27T07:18:28Z</dcterms:created>
  <dcterms:modified xsi:type="dcterms:W3CDTF">2016-09-01T14:17:21Z</dcterms:modified>
</cp:coreProperties>
</file>